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9"/>
  </p:notesMasterIdLst>
  <p:sldIdLst>
    <p:sldId id="261" r:id="rId2"/>
    <p:sldId id="262" r:id="rId3"/>
    <p:sldId id="267" r:id="rId4"/>
    <p:sldId id="266" r:id="rId5"/>
    <p:sldId id="263" r:id="rId6"/>
    <p:sldId id="265" r:id="rId7"/>
    <p:sldId id="264" r:id="rId8"/>
    <p:sldId id="273" r:id="rId9"/>
    <p:sldId id="270" r:id="rId10"/>
    <p:sldId id="269" r:id="rId11"/>
    <p:sldId id="268" r:id="rId12"/>
    <p:sldId id="279" r:id="rId13"/>
    <p:sldId id="285" r:id="rId14"/>
    <p:sldId id="276" r:id="rId15"/>
    <p:sldId id="286" r:id="rId16"/>
    <p:sldId id="275" r:id="rId17"/>
    <p:sldId id="292" r:id="rId18"/>
    <p:sldId id="287" r:id="rId19"/>
    <p:sldId id="280" r:id="rId20"/>
    <p:sldId id="289" r:id="rId21"/>
    <p:sldId id="288" r:id="rId22"/>
    <p:sldId id="295" r:id="rId23"/>
    <p:sldId id="294" r:id="rId24"/>
    <p:sldId id="290" r:id="rId25"/>
    <p:sldId id="291" r:id="rId26"/>
    <p:sldId id="293" r:id="rId27"/>
    <p:sldId id="296" r:id="rId28"/>
    <p:sldId id="297" r:id="rId29"/>
    <p:sldId id="298" r:id="rId30"/>
    <p:sldId id="299" r:id="rId31"/>
    <p:sldId id="300" r:id="rId32"/>
    <p:sldId id="302" r:id="rId33"/>
    <p:sldId id="321" r:id="rId34"/>
    <p:sldId id="301" r:id="rId35"/>
    <p:sldId id="303" r:id="rId36"/>
    <p:sldId id="304" r:id="rId37"/>
    <p:sldId id="310" r:id="rId38"/>
    <p:sldId id="306" r:id="rId39"/>
    <p:sldId id="305" r:id="rId40"/>
    <p:sldId id="307" r:id="rId41"/>
    <p:sldId id="308" r:id="rId42"/>
    <p:sldId id="281" r:id="rId43"/>
    <p:sldId id="274" r:id="rId44"/>
    <p:sldId id="277" r:id="rId45"/>
    <p:sldId id="278" r:id="rId46"/>
    <p:sldId id="282" r:id="rId47"/>
    <p:sldId id="283" r:id="rId48"/>
    <p:sldId id="313" r:id="rId49"/>
    <p:sldId id="315" r:id="rId50"/>
    <p:sldId id="314" r:id="rId51"/>
    <p:sldId id="311" r:id="rId52"/>
    <p:sldId id="316" r:id="rId53"/>
    <p:sldId id="312" r:id="rId54"/>
    <p:sldId id="317" r:id="rId55"/>
    <p:sldId id="318" r:id="rId56"/>
    <p:sldId id="319" r:id="rId57"/>
    <p:sldId id="32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3F24D-373F-4E2D-ACD6-1D6673CF4D9D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F10C7-4602-4778-A262-2DBE84889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F10C7-4602-4778-A262-2DBE84889AA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9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C9411-18CD-4415-800C-2E2766FA39A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28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F10C7-4602-4778-A262-2DBE84889AA0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01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54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86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07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66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771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14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2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45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22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48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94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C9B1A-F716-43FC-8125-27731C5BFDB5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747C9-A6E1-4680-B36F-4C9FF5FFB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992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E73134-1764-4795-A422-AFB9B7ED0646}"/>
              </a:ext>
            </a:extLst>
          </p:cNvPr>
          <p:cNvSpPr txBox="1">
            <a:spLocks/>
          </p:cNvSpPr>
          <p:nvPr/>
        </p:nvSpPr>
        <p:spPr>
          <a:xfrm>
            <a:off x="1969558" y="1841501"/>
            <a:ext cx="8252884" cy="214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4500" dirty="0">
                <a:solidFill>
                  <a:schemeClr val="accent1">
                    <a:lumMod val="75000"/>
                  </a:schemeClr>
                </a:solidFill>
              </a:rPr>
              <a:t>Using </a:t>
            </a:r>
            <a:r>
              <a:rPr lang="en-US" sz="4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Classical CV</a:t>
            </a:r>
            <a:endParaRPr lang="en-IN" sz="4500" dirty="0"/>
          </a:p>
        </p:txBody>
      </p:sp>
    </p:spTree>
    <p:extLst>
      <p:ext uri="{BB962C8B-B14F-4D97-AF65-F5344CB8AC3E}">
        <p14:creationId xmlns:p14="http://schemas.microsoft.com/office/powerpoint/2010/main" val="3922927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4307CB-7BB1-4491-9F3B-87B8F1CE1468}"/>
              </a:ext>
            </a:extLst>
          </p:cNvPr>
          <p:cNvSpPr/>
          <p:nvPr/>
        </p:nvSpPr>
        <p:spPr>
          <a:xfrm>
            <a:off x="1338766" y="412235"/>
            <a:ext cx="2287084" cy="369332"/>
          </a:xfrm>
          <a:prstGeom prst="rect">
            <a:avLst/>
          </a:prstGeom>
          <a:solidFill>
            <a:schemeClr val="accent4">
              <a:lumMod val="60000"/>
              <a:lumOff val="40000"/>
              <a:alpha val="1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Testing for multi class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72B43-81C5-45E7-95EB-9EA1C9CBA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524000"/>
            <a:ext cx="3181350" cy="2120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34BDA-19A8-48C2-8120-9320A54244BF}"/>
              </a:ext>
            </a:extLst>
          </p:cNvPr>
          <p:cNvCxnSpPr>
            <a:cxnSpLocks/>
          </p:cNvCxnSpPr>
          <p:nvPr/>
        </p:nvCxnSpPr>
        <p:spPr>
          <a:xfrm>
            <a:off x="3721473" y="2582285"/>
            <a:ext cx="517751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504AE7-5DD9-4768-8985-D50C4F03C5D3}"/>
              </a:ext>
            </a:extLst>
          </p:cNvPr>
          <p:cNvSpPr txBox="1"/>
          <p:nvPr/>
        </p:nvSpPr>
        <p:spPr>
          <a:xfrm>
            <a:off x="10690543" y="763412"/>
            <a:ext cx="1412106" cy="92333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Person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95 % confidence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80812-C44D-4377-83B3-3A26E6DA8F33}"/>
              </a:ext>
            </a:extLst>
          </p:cNvPr>
          <p:cNvSpPr/>
          <p:nvPr/>
        </p:nvSpPr>
        <p:spPr>
          <a:xfrm>
            <a:off x="4297017" y="1232245"/>
            <a:ext cx="1975123" cy="2721936"/>
          </a:xfrm>
          <a:prstGeom prst="rect">
            <a:avLst/>
          </a:prstGeom>
          <a:solidFill>
            <a:schemeClr val="accent3">
              <a:lumMod val="60000"/>
              <a:lumOff val="4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F58F0B-0C5B-4327-A7FF-94FDDB108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563" y="1315666"/>
            <a:ext cx="1624534" cy="2298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A230AB-6DE9-4103-A926-15E918B191FF}"/>
              </a:ext>
            </a:extLst>
          </p:cNvPr>
          <p:cNvSpPr txBox="1"/>
          <p:nvPr/>
        </p:nvSpPr>
        <p:spPr>
          <a:xfrm>
            <a:off x="4553928" y="3598023"/>
            <a:ext cx="141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HOG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35621-34A5-41FC-B80C-1F73A05CD9AE}"/>
              </a:ext>
            </a:extLst>
          </p:cNvPr>
          <p:cNvSpPr txBox="1"/>
          <p:nvPr/>
        </p:nvSpPr>
        <p:spPr>
          <a:xfrm>
            <a:off x="1287612" y="3655360"/>
            <a:ext cx="118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Input</a:t>
            </a:r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F7E4FA08-8C62-4752-AADA-886993F46507}"/>
              </a:ext>
            </a:extLst>
          </p:cNvPr>
          <p:cNvSpPr/>
          <p:nvPr/>
        </p:nvSpPr>
        <p:spPr>
          <a:xfrm rot="5400000" flipH="1">
            <a:off x="7242987" y="735001"/>
            <a:ext cx="1366171" cy="992089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</a:p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F05521-FD10-488C-A78D-032565D9A56F}"/>
              </a:ext>
            </a:extLst>
          </p:cNvPr>
          <p:cNvSpPr txBox="1"/>
          <p:nvPr/>
        </p:nvSpPr>
        <p:spPr>
          <a:xfrm>
            <a:off x="9202017" y="769380"/>
            <a:ext cx="902526" cy="92333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 A or </a:t>
            </a:r>
          </a:p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4C0EBF-E10D-4479-A7B7-C95568B0C0EA}"/>
              </a:ext>
            </a:extLst>
          </p:cNvPr>
          <p:cNvCxnSpPr>
            <a:cxnSpLocks/>
            <a:stCxn id="34" idx="0"/>
            <a:endCxn id="35" idx="1"/>
          </p:cNvCxnSpPr>
          <p:nvPr/>
        </p:nvCxnSpPr>
        <p:spPr>
          <a:xfrm>
            <a:off x="8422117" y="1231045"/>
            <a:ext cx="779900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rapezoid 36">
            <a:extLst>
              <a:ext uri="{FF2B5EF4-FFF2-40B4-BE49-F238E27FC236}">
                <a16:creationId xmlns:a16="http://schemas.microsoft.com/office/drawing/2014/main" id="{4F963416-E00E-47B4-A5B9-87F5EB859E37}"/>
              </a:ext>
            </a:extLst>
          </p:cNvPr>
          <p:cNvSpPr/>
          <p:nvPr/>
        </p:nvSpPr>
        <p:spPr>
          <a:xfrm rot="5400000" flipH="1">
            <a:off x="7242987" y="2249870"/>
            <a:ext cx="1366170" cy="992090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</a:p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3B491E-D9FA-41C2-BEBC-EF9BC6B7243D}"/>
              </a:ext>
            </a:extLst>
          </p:cNvPr>
          <p:cNvSpPr txBox="1"/>
          <p:nvPr/>
        </p:nvSpPr>
        <p:spPr>
          <a:xfrm>
            <a:off x="9202017" y="2284250"/>
            <a:ext cx="902526" cy="9233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 B or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Not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E6113B-B70C-4AA5-A638-EEE8C91A0B2A}"/>
              </a:ext>
            </a:extLst>
          </p:cNvPr>
          <p:cNvCxnSpPr>
            <a:cxnSpLocks/>
            <a:stCxn id="37" idx="0"/>
            <a:endCxn id="38" idx="1"/>
          </p:cNvCxnSpPr>
          <p:nvPr/>
        </p:nvCxnSpPr>
        <p:spPr>
          <a:xfrm>
            <a:off x="8422117" y="2745915"/>
            <a:ext cx="779900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rapezoid 39">
            <a:extLst>
              <a:ext uri="{FF2B5EF4-FFF2-40B4-BE49-F238E27FC236}">
                <a16:creationId xmlns:a16="http://schemas.microsoft.com/office/drawing/2014/main" id="{4775EBBB-1178-40CD-8489-EC561A57120B}"/>
              </a:ext>
            </a:extLst>
          </p:cNvPr>
          <p:cNvSpPr/>
          <p:nvPr/>
        </p:nvSpPr>
        <p:spPr>
          <a:xfrm rot="5400000" flipH="1">
            <a:off x="7236601" y="4270253"/>
            <a:ext cx="1366171" cy="992089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C3165C-1DFC-4807-A0AD-C3BDAB4C8ECF}"/>
              </a:ext>
            </a:extLst>
          </p:cNvPr>
          <p:cNvSpPr txBox="1"/>
          <p:nvPr/>
        </p:nvSpPr>
        <p:spPr>
          <a:xfrm>
            <a:off x="9195631" y="4304632"/>
            <a:ext cx="902526" cy="92333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 K or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Not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2E97FC-493A-4B17-9345-13C691D2AF35}"/>
              </a:ext>
            </a:extLst>
          </p:cNvPr>
          <p:cNvCxnSpPr>
            <a:cxnSpLocks/>
            <a:stCxn id="40" idx="0"/>
            <a:endCxn id="41" idx="1"/>
          </p:cNvCxnSpPr>
          <p:nvPr/>
        </p:nvCxnSpPr>
        <p:spPr>
          <a:xfrm>
            <a:off x="8415731" y="4766297"/>
            <a:ext cx="779900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2757EB7-4314-4975-99A9-F9C20ADFC16C}"/>
              </a:ext>
            </a:extLst>
          </p:cNvPr>
          <p:cNvCxnSpPr>
            <a:cxnSpLocks/>
          </p:cNvCxnSpPr>
          <p:nvPr/>
        </p:nvCxnSpPr>
        <p:spPr>
          <a:xfrm>
            <a:off x="8017934" y="3474555"/>
            <a:ext cx="0" cy="50239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575FAF-02BF-4CC1-9B7E-BA58CEBCFACA}"/>
              </a:ext>
            </a:extLst>
          </p:cNvPr>
          <p:cNvCxnSpPr>
            <a:cxnSpLocks/>
          </p:cNvCxnSpPr>
          <p:nvPr/>
        </p:nvCxnSpPr>
        <p:spPr>
          <a:xfrm>
            <a:off x="9638915" y="3374550"/>
            <a:ext cx="0" cy="78691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C36C263-4718-4866-A38D-DBF0E73946E0}"/>
              </a:ext>
            </a:extLst>
          </p:cNvPr>
          <p:cNvSpPr txBox="1"/>
          <p:nvPr/>
        </p:nvSpPr>
        <p:spPr>
          <a:xfrm>
            <a:off x="7415685" y="6012897"/>
            <a:ext cx="271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K # of SVM binary classifier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E65B12F8-0C88-4A0C-A256-D25DB66F9CAD}"/>
              </a:ext>
            </a:extLst>
          </p:cNvPr>
          <p:cNvSpPr/>
          <p:nvPr/>
        </p:nvSpPr>
        <p:spPr>
          <a:xfrm rot="16200000">
            <a:off x="8481893" y="4721577"/>
            <a:ext cx="482713" cy="2203792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9CA1F9-CB4E-49CF-AE4A-2462F33FCB49}"/>
              </a:ext>
            </a:extLst>
          </p:cNvPr>
          <p:cNvCxnSpPr>
            <a:cxnSpLocks/>
            <a:stCxn id="10" idx="3"/>
            <a:endCxn id="34" idx="2"/>
          </p:cNvCxnSpPr>
          <p:nvPr/>
        </p:nvCxnSpPr>
        <p:spPr>
          <a:xfrm flipV="1">
            <a:off x="6272140" y="1231045"/>
            <a:ext cx="1157888" cy="136216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BC8377-8EF0-4DCB-BDC6-25F640EBD456}"/>
              </a:ext>
            </a:extLst>
          </p:cNvPr>
          <p:cNvCxnSpPr>
            <a:cxnSpLocks/>
            <a:stCxn id="10" idx="3"/>
            <a:endCxn id="37" idx="2"/>
          </p:cNvCxnSpPr>
          <p:nvPr/>
        </p:nvCxnSpPr>
        <p:spPr>
          <a:xfrm>
            <a:off x="6272140" y="2593213"/>
            <a:ext cx="1157887" cy="15270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988980B-57AC-4D4A-9E81-22A1B154D613}"/>
              </a:ext>
            </a:extLst>
          </p:cNvPr>
          <p:cNvCxnSpPr>
            <a:cxnSpLocks/>
            <a:stCxn id="10" idx="3"/>
            <a:endCxn id="40" idx="2"/>
          </p:cNvCxnSpPr>
          <p:nvPr/>
        </p:nvCxnSpPr>
        <p:spPr>
          <a:xfrm>
            <a:off x="6272140" y="2593213"/>
            <a:ext cx="1151502" cy="2173084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590D13-D257-4EBD-AA9D-0399513D082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131044" y="1225077"/>
            <a:ext cx="559499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BBC403F-DD29-409F-B72A-7619D3051F53}"/>
              </a:ext>
            </a:extLst>
          </p:cNvPr>
          <p:cNvSpPr txBox="1"/>
          <p:nvPr/>
        </p:nvSpPr>
        <p:spPr>
          <a:xfrm>
            <a:off x="10779894" y="2284250"/>
            <a:ext cx="1412106" cy="92333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B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10 % confidence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3C4C5F-6418-453B-86A7-B390E135427D}"/>
              </a:ext>
            </a:extLst>
          </p:cNvPr>
          <p:cNvCxnSpPr>
            <a:cxnSpLocks/>
            <a:stCxn id="38" idx="3"/>
            <a:endCxn id="60" idx="1"/>
          </p:cNvCxnSpPr>
          <p:nvPr/>
        </p:nvCxnSpPr>
        <p:spPr>
          <a:xfrm>
            <a:off x="10104543" y="2745915"/>
            <a:ext cx="675351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50D0107-D106-4638-A09C-19AD98C92300}"/>
              </a:ext>
            </a:extLst>
          </p:cNvPr>
          <p:cNvSpPr txBox="1"/>
          <p:nvPr/>
        </p:nvSpPr>
        <p:spPr>
          <a:xfrm>
            <a:off x="10779894" y="4304632"/>
            <a:ext cx="1412106" cy="92333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C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20 % confidence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BFCA33-1933-4C87-8955-614E1EB6FED0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10104542" y="4766297"/>
            <a:ext cx="675352" cy="73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Multiplication Sign 70">
            <a:extLst>
              <a:ext uri="{FF2B5EF4-FFF2-40B4-BE49-F238E27FC236}">
                <a16:creationId xmlns:a16="http://schemas.microsoft.com/office/drawing/2014/main" id="{249915C9-3DD8-4DB3-A658-D7C175CBBB5A}"/>
              </a:ext>
            </a:extLst>
          </p:cNvPr>
          <p:cNvSpPr/>
          <p:nvPr/>
        </p:nvSpPr>
        <p:spPr>
          <a:xfrm>
            <a:off x="10769159" y="1634021"/>
            <a:ext cx="1346979" cy="2238499"/>
          </a:xfrm>
          <a:prstGeom prst="mathMultiply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61A8C857-DB1D-45D3-BDF3-04CDF818F588}"/>
              </a:ext>
            </a:extLst>
          </p:cNvPr>
          <p:cNvSpPr/>
          <p:nvPr/>
        </p:nvSpPr>
        <p:spPr>
          <a:xfrm>
            <a:off x="10818043" y="3644900"/>
            <a:ext cx="1346979" cy="2238499"/>
          </a:xfrm>
          <a:prstGeom prst="mathMultiply">
            <a:avLst/>
          </a:prstGeom>
          <a:solidFill>
            <a:schemeClr val="accent5">
              <a:lumMod val="60000"/>
              <a:lumOff val="40000"/>
              <a:alpha val="23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F4BDC07-CCC4-48C6-AFC7-5A5C1D1C16C7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4" grpId="0"/>
      <p:bldP spid="16" grpId="0"/>
      <p:bldP spid="34" grpId="0" animBg="1"/>
      <p:bldP spid="35" grpId="0" animBg="1"/>
      <p:bldP spid="37" grpId="0" animBg="1"/>
      <p:bldP spid="38" grpId="0" animBg="1"/>
      <p:bldP spid="40" grpId="0" animBg="1"/>
      <p:bldP spid="41" grpId="0" animBg="1"/>
      <p:bldP spid="45" grpId="0"/>
      <p:bldP spid="46" grpId="0" animBg="1"/>
      <p:bldP spid="60" grpId="0" animBg="1"/>
      <p:bldP spid="65" grpId="0" animBg="1"/>
      <p:bldP spid="71" grpId="0" animBg="1"/>
      <p:bldP spid="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04B66B-4B46-476F-A3D2-1AE89450DA7C}"/>
              </a:ext>
            </a:extLst>
          </p:cNvPr>
          <p:cNvSpPr txBox="1"/>
          <p:nvPr/>
        </p:nvSpPr>
        <p:spPr>
          <a:xfrm>
            <a:off x="4205498" y="-53627"/>
            <a:ext cx="55986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Understanding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</a:t>
            </a:r>
            <a:endParaRPr lang="en-IN" sz="2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97A89-0D2C-42B4-A919-C901F4858512}"/>
              </a:ext>
            </a:extLst>
          </p:cNvPr>
          <p:cNvSpPr/>
          <p:nvPr/>
        </p:nvSpPr>
        <p:spPr>
          <a:xfrm>
            <a:off x="8558237" y="3982093"/>
            <a:ext cx="1175657" cy="782273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51C85B6-90CC-4A6F-91D1-920192432F9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FED38-B7BA-4EF7-A490-B7CD2BEA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0" y="1831257"/>
            <a:ext cx="1886213" cy="197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6E9C6-16FA-4E65-AC83-2EC90095876D}"/>
              </a:ext>
            </a:extLst>
          </p:cNvPr>
          <p:cNvSpPr txBox="1"/>
          <p:nvPr/>
        </p:nvSpPr>
        <p:spPr>
          <a:xfrm>
            <a:off x="764031" y="1191431"/>
            <a:ext cx="18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AFD29-9776-4D8D-94C4-0FBD7B49EC74}"/>
              </a:ext>
            </a:extLst>
          </p:cNvPr>
          <p:cNvSpPr txBox="1"/>
          <p:nvPr/>
        </p:nvSpPr>
        <p:spPr>
          <a:xfrm>
            <a:off x="659886" y="3982093"/>
            <a:ext cx="200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+ Bounding Box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782E0-1843-4A62-87AC-E1CBA09D627C}"/>
              </a:ext>
            </a:extLst>
          </p:cNvPr>
          <p:cNvSpPr txBox="1"/>
          <p:nvPr/>
        </p:nvSpPr>
        <p:spPr>
          <a:xfrm>
            <a:off x="443663" y="4670528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 + Localized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F14E4-B74D-45FB-86BD-A6C82BBF7414}"/>
              </a:ext>
            </a:extLst>
          </p:cNvPr>
          <p:cNvSpPr txBox="1"/>
          <p:nvPr/>
        </p:nvSpPr>
        <p:spPr>
          <a:xfrm>
            <a:off x="8558237" y="3982093"/>
            <a:ext cx="157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D9EDDA9-89BE-436B-B2F6-CE0F133AC7C9}"/>
              </a:ext>
            </a:extLst>
          </p:cNvPr>
          <p:cNvSpPr/>
          <p:nvPr/>
        </p:nvSpPr>
        <p:spPr>
          <a:xfrm rot="5400000">
            <a:off x="4378177" y="1835260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4EA37-C50A-4287-B80C-347EE712B44D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>
            <a:off x="6962464" y="2817233"/>
            <a:ext cx="1595773" cy="1518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E28654-1AD6-41DB-89DB-5BB99BF4D3BF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6962464" y="1383589"/>
            <a:ext cx="1595773" cy="14336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714DF-AD57-45BA-BF83-0C6741B8B29D}"/>
              </a:ext>
            </a:extLst>
          </p:cNvPr>
          <p:cNvSpPr/>
          <p:nvPr/>
        </p:nvSpPr>
        <p:spPr>
          <a:xfrm>
            <a:off x="8558237" y="998868"/>
            <a:ext cx="2733788" cy="83889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64EFA-7B6F-4DFE-83A2-EEF73435264E}"/>
              </a:ext>
            </a:extLst>
          </p:cNvPr>
          <p:cNvSpPr txBox="1"/>
          <p:nvPr/>
        </p:nvSpPr>
        <p:spPr>
          <a:xfrm>
            <a:off x="8558237" y="998868"/>
            <a:ext cx="2733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</a:rPr>
              <a:t>Bounding Box of single object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DE28561B-311A-4C15-8DF8-E945D136BDA4}"/>
              </a:ext>
            </a:extLst>
          </p:cNvPr>
          <p:cNvSpPr/>
          <p:nvPr/>
        </p:nvSpPr>
        <p:spPr>
          <a:xfrm>
            <a:off x="11435086" y="858292"/>
            <a:ext cx="626301" cy="11200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1200" dirty="0"/>
              <a:t>x</a:t>
            </a:r>
          </a:p>
          <a:p>
            <a:pPr algn="ctr"/>
            <a:r>
              <a:rPr lang="en-IN" dirty="0"/>
              <a:t>b</a:t>
            </a:r>
            <a:r>
              <a:rPr lang="en-IN" sz="1200" dirty="0"/>
              <a:t>y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h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w</a:t>
            </a:r>
          </a:p>
        </p:txBody>
      </p:sp>
      <p:graphicFrame>
        <p:nvGraphicFramePr>
          <p:cNvPr id="18" name="Table 22">
            <a:extLst>
              <a:ext uri="{FF2B5EF4-FFF2-40B4-BE49-F238E27FC236}">
                <a16:creationId xmlns:a16="http://schemas.microsoft.com/office/drawing/2014/main" id="{C01B8812-83BF-4234-A0EC-F3D84ADB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2948"/>
              </p:ext>
            </p:extLst>
          </p:nvPr>
        </p:nvGraphicFramePr>
        <p:xfrm>
          <a:off x="6571780" y="1330489"/>
          <a:ext cx="390684" cy="297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684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6AA14A-C0AD-4473-895B-27AE876E9C30}"/>
              </a:ext>
            </a:extLst>
          </p:cNvPr>
          <p:cNvSpPr txBox="1"/>
          <p:nvPr/>
        </p:nvSpPr>
        <p:spPr>
          <a:xfrm>
            <a:off x="5858611" y="4485862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864914-233C-4599-B988-D05C6250F170}"/>
              </a:ext>
            </a:extLst>
          </p:cNvPr>
          <p:cNvCxnSpPr/>
          <p:nvPr/>
        </p:nvCxnSpPr>
        <p:spPr>
          <a:xfrm>
            <a:off x="2993397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84602E-BE60-4765-9B51-ED0F1AFEAA85}"/>
              </a:ext>
            </a:extLst>
          </p:cNvPr>
          <p:cNvCxnSpPr>
            <a:cxnSpLocks/>
            <a:stCxn id="12" idx="0"/>
            <a:endCxn id="18" idx="1"/>
          </p:cNvCxnSpPr>
          <p:nvPr/>
        </p:nvCxnSpPr>
        <p:spPr>
          <a:xfrm>
            <a:off x="6140868" y="2817233"/>
            <a:ext cx="430912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7F66C0E6-C9FC-4AB5-BB4F-2FF3DBC4B0A0}"/>
              </a:ext>
            </a:extLst>
          </p:cNvPr>
          <p:cNvSpPr txBox="1">
            <a:spLocks/>
          </p:cNvSpPr>
          <p:nvPr/>
        </p:nvSpPr>
        <p:spPr>
          <a:xfrm>
            <a:off x="10896600" y="67564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11" grpId="0"/>
      <p:bldP spid="12" grpId="0" animBg="1"/>
      <p:bldP spid="15" grpId="0" animBg="1"/>
      <p:bldP spid="16" grpId="0"/>
      <p:bldP spid="17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0D62F5-25F0-4F0A-83AA-D7E06769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3" y="2022083"/>
            <a:ext cx="3181350" cy="21209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EE01E-4E3D-45EE-B214-4D39D466A96C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E8D1C-7870-421C-8A70-D52EF542DF38}"/>
              </a:ext>
            </a:extLst>
          </p:cNvPr>
          <p:cNvSpPr/>
          <p:nvPr/>
        </p:nvSpPr>
        <p:spPr>
          <a:xfrm>
            <a:off x="1648519" y="2173830"/>
            <a:ext cx="1458837" cy="196915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F6D9FF-319B-43F6-824C-4DCA2222C9C0}"/>
              </a:ext>
            </a:extLst>
          </p:cNvPr>
          <p:cNvSpPr/>
          <p:nvPr/>
        </p:nvSpPr>
        <p:spPr>
          <a:xfrm>
            <a:off x="6228886" y="2173830"/>
            <a:ext cx="1458837" cy="196915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aseline="30000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IN" sz="5000" baseline="30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3E7BC1-3659-4FA6-9805-0A66CA5C9F36}"/>
              </a:ext>
            </a:extLst>
          </p:cNvPr>
          <p:cNvSpPr/>
          <p:nvPr/>
        </p:nvSpPr>
        <p:spPr>
          <a:xfrm>
            <a:off x="8794286" y="2173830"/>
            <a:ext cx="1458837" cy="196915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ABEB69-5027-4B85-A21C-4B860BD61E26}"/>
              </a:ext>
            </a:extLst>
          </p:cNvPr>
          <p:cNvSpPr txBox="1"/>
          <p:nvPr/>
        </p:nvSpPr>
        <p:spPr>
          <a:xfrm>
            <a:off x="6730842" y="315840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endParaRPr lang="en-I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BFFEF1-6964-4D95-9792-55D76EC85527}"/>
              </a:ext>
            </a:extLst>
          </p:cNvPr>
          <p:cNvCxnSpPr>
            <a:cxnSpLocks/>
          </p:cNvCxnSpPr>
          <p:nvPr/>
        </p:nvCxnSpPr>
        <p:spPr>
          <a:xfrm>
            <a:off x="6121206" y="2012558"/>
            <a:ext cx="1601338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E2E8EE-B3A5-4F87-BC50-EFC1A1C074AB}"/>
              </a:ext>
            </a:extLst>
          </p:cNvPr>
          <p:cNvCxnSpPr>
            <a:cxnSpLocks/>
          </p:cNvCxnSpPr>
          <p:nvPr/>
        </p:nvCxnSpPr>
        <p:spPr>
          <a:xfrm>
            <a:off x="5997417" y="2189879"/>
            <a:ext cx="0" cy="196915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86AF57C-7196-4456-85FB-23A3D8ABBB6C}"/>
              </a:ext>
            </a:extLst>
          </p:cNvPr>
          <p:cNvSpPr txBox="1"/>
          <p:nvPr/>
        </p:nvSpPr>
        <p:spPr>
          <a:xfrm>
            <a:off x="5578178" y="297374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8C591F-F540-412E-A111-071E90828A30}"/>
              </a:ext>
            </a:extLst>
          </p:cNvPr>
          <p:cNvSpPr txBox="1"/>
          <p:nvPr/>
        </p:nvSpPr>
        <p:spPr>
          <a:xfrm>
            <a:off x="6730842" y="1558585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4C6577-00E8-400F-B508-A1B76FAA22AD}"/>
              </a:ext>
            </a:extLst>
          </p:cNvPr>
          <p:cNvSpPr txBox="1"/>
          <p:nvPr/>
        </p:nvSpPr>
        <p:spPr>
          <a:xfrm>
            <a:off x="8371417" y="172311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195AF8-B528-4B2A-BE5B-CA3D173BE6B7}"/>
              </a:ext>
            </a:extLst>
          </p:cNvPr>
          <p:cNvSpPr txBox="1"/>
          <p:nvPr/>
        </p:nvSpPr>
        <p:spPr>
          <a:xfrm>
            <a:off x="10000192" y="41785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endParaRPr lang="en-I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CD8DAC-E541-4F28-A3C5-4120BD5E2790}"/>
              </a:ext>
            </a:extLst>
          </p:cNvPr>
          <p:cNvSpPr/>
          <p:nvPr/>
        </p:nvSpPr>
        <p:spPr>
          <a:xfrm>
            <a:off x="8748567" y="2134916"/>
            <a:ext cx="52375" cy="5496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FA3980F-7451-4821-A713-E395833FA1A2}"/>
              </a:ext>
            </a:extLst>
          </p:cNvPr>
          <p:cNvSpPr/>
          <p:nvPr/>
        </p:nvSpPr>
        <p:spPr>
          <a:xfrm>
            <a:off x="10236919" y="4104068"/>
            <a:ext cx="45719" cy="778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E63CD1-A255-451B-B85E-DC2F7220BEC1}"/>
              </a:ext>
            </a:extLst>
          </p:cNvPr>
          <p:cNvCxnSpPr>
            <a:cxnSpLocks/>
          </p:cNvCxnSpPr>
          <p:nvPr/>
        </p:nvCxnSpPr>
        <p:spPr>
          <a:xfrm>
            <a:off x="8800942" y="2173830"/>
            <a:ext cx="1452181" cy="196915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1994B20-B3C4-48DE-9308-F62EF243F7C5}"/>
              </a:ext>
            </a:extLst>
          </p:cNvPr>
          <p:cNvSpPr txBox="1"/>
          <p:nvPr/>
        </p:nvSpPr>
        <p:spPr>
          <a:xfrm>
            <a:off x="5003333" y="2104472"/>
            <a:ext cx="4667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  <a:p>
            <a:endParaRPr lang="en-IN" dirty="0"/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IN" dirty="0"/>
          </a:p>
          <a:p>
            <a:endParaRPr lang="en-IN" dirty="0"/>
          </a:p>
          <a:p>
            <a:r>
              <a:rPr lang="en-US" dirty="0"/>
              <a:t>h</a:t>
            </a:r>
            <a:r>
              <a:rPr lang="en-US" baseline="-25000" dirty="0"/>
              <a:t>1</a:t>
            </a:r>
            <a:endParaRPr lang="en-IN" dirty="0"/>
          </a:p>
          <a:p>
            <a:endParaRPr lang="en-IN" dirty="0"/>
          </a:p>
          <a:p>
            <a:r>
              <a:rPr lang="en-US" dirty="0"/>
              <a:t>w</a:t>
            </a:r>
            <a:r>
              <a:rPr lang="en-US" baseline="-25000" dirty="0"/>
              <a:t>1</a:t>
            </a:r>
            <a:endParaRPr lang="en-IN" dirty="0"/>
          </a:p>
          <a:p>
            <a:endParaRPr lang="en-IN" dirty="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941CDA71-41D6-4649-AC75-8C1BDEBEC6CF}"/>
              </a:ext>
            </a:extLst>
          </p:cNvPr>
          <p:cNvSpPr/>
          <p:nvPr/>
        </p:nvSpPr>
        <p:spPr>
          <a:xfrm>
            <a:off x="4829869" y="2069527"/>
            <a:ext cx="134472" cy="217775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Left Bracket 52">
            <a:extLst>
              <a:ext uri="{FF2B5EF4-FFF2-40B4-BE49-F238E27FC236}">
                <a16:creationId xmlns:a16="http://schemas.microsoft.com/office/drawing/2014/main" id="{5697272A-E674-400A-B0E8-6E5B87FE927F}"/>
              </a:ext>
            </a:extLst>
          </p:cNvPr>
          <p:cNvSpPr/>
          <p:nvPr/>
        </p:nvSpPr>
        <p:spPr>
          <a:xfrm rot="10800000">
            <a:off x="5381305" y="2069527"/>
            <a:ext cx="134472" cy="217775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69AC84-D97F-409D-BBD1-EDDBDCEDFF92}"/>
              </a:ext>
            </a:extLst>
          </p:cNvPr>
          <p:cNvSpPr txBox="1"/>
          <p:nvPr/>
        </p:nvSpPr>
        <p:spPr>
          <a:xfrm>
            <a:off x="10797241" y="2104472"/>
            <a:ext cx="4667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  <a:p>
            <a:endParaRPr lang="en-IN" dirty="0"/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IN" dirty="0"/>
          </a:p>
          <a:p>
            <a:endParaRPr lang="en-IN" dirty="0"/>
          </a:p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IN" dirty="0"/>
          </a:p>
          <a:p>
            <a:endParaRPr lang="en-IN" dirty="0"/>
          </a:p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IN" dirty="0"/>
          </a:p>
          <a:p>
            <a:endParaRPr lang="en-IN" dirty="0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BDF39099-B67C-45E0-A8FA-424F08E2BA94}"/>
              </a:ext>
            </a:extLst>
          </p:cNvPr>
          <p:cNvSpPr/>
          <p:nvPr/>
        </p:nvSpPr>
        <p:spPr>
          <a:xfrm>
            <a:off x="10623777" y="2069527"/>
            <a:ext cx="134472" cy="217775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70C740BA-C7C3-4BCC-9143-4549E7064A10}"/>
              </a:ext>
            </a:extLst>
          </p:cNvPr>
          <p:cNvSpPr/>
          <p:nvPr/>
        </p:nvSpPr>
        <p:spPr>
          <a:xfrm rot="10800000">
            <a:off x="11175213" y="2069527"/>
            <a:ext cx="134472" cy="217775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57C092-94EE-4E5B-BE04-D2577B7C530B}"/>
              </a:ext>
            </a:extLst>
          </p:cNvPr>
          <p:cNvSpPr txBox="1"/>
          <p:nvPr/>
        </p:nvSpPr>
        <p:spPr>
          <a:xfrm>
            <a:off x="780185" y="1029362"/>
            <a:ext cx="3764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find Bounding BOX ?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E46557-9713-47CB-AABF-0011194B6D11}"/>
              </a:ext>
            </a:extLst>
          </p:cNvPr>
          <p:cNvSpPr txBox="1"/>
          <p:nvPr/>
        </p:nvSpPr>
        <p:spPr>
          <a:xfrm>
            <a:off x="6574292" y="479940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Method 1</a:t>
            </a:r>
            <a:endParaRPr lang="en-IN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165139-C73B-46B2-BD6F-D0A25196C5BF}"/>
              </a:ext>
            </a:extLst>
          </p:cNvPr>
          <p:cNvSpPr txBox="1"/>
          <p:nvPr/>
        </p:nvSpPr>
        <p:spPr>
          <a:xfrm>
            <a:off x="9021547" y="479940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Method 2</a:t>
            </a:r>
            <a:endParaRPr lang="en-IN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F930577-18A7-4ABF-89FE-30B03B8530F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7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7" grpId="0"/>
      <p:bldP spid="35" grpId="0"/>
      <p:bldP spid="37" grpId="0"/>
      <p:bldP spid="41" grpId="0"/>
      <p:bldP spid="43" grpId="0"/>
      <p:bldP spid="44" grpId="0" animBg="1"/>
      <p:bldP spid="48" grpId="0" animBg="1"/>
      <p:bldP spid="50" grpId="0"/>
      <p:bldP spid="51" grpId="0" animBg="1"/>
      <p:bldP spid="53" grpId="0" animBg="1"/>
      <p:bldP spid="55" grpId="0"/>
      <p:bldP spid="57" grpId="0" animBg="1"/>
      <p:bldP spid="59" grpId="0" animBg="1"/>
      <p:bldP spid="62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6BF771-B366-488B-98C3-1C39C6E100AD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81197-6424-4516-A5C9-122E5BDF2609}"/>
              </a:ext>
            </a:extLst>
          </p:cNvPr>
          <p:cNvSpPr txBox="1"/>
          <p:nvPr/>
        </p:nvSpPr>
        <p:spPr>
          <a:xfrm>
            <a:off x="675798" y="725007"/>
            <a:ext cx="542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find Localize Bbox in query image ?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03E4D-D998-494A-8EE7-36CDD007D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2" y="2477023"/>
            <a:ext cx="4538859" cy="3025906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560080-C0C2-441A-BEE8-28CBFEF07278}"/>
              </a:ext>
            </a:extLst>
          </p:cNvPr>
          <p:cNvSpPr/>
          <p:nvPr/>
        </p:nvSpPr>
        <p:spPr>
          <a:xfrm>
            <a:off x="7862317" y="3362390"/>
            <a:ext cx="2818356" cy="751562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Approach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A312CE-C1E4-4F94-B540-9CA769D6CE8F}"/>
              </a:ext>
            </a:extLst>
          </p:cNvPr>
          <p:cNvSpPr/>
          <p:nvPr/>
        </p:nvSpPr>
        <p:spPr>
          <a:xfrm>
            <a:off x="1729762" y="2724976"/>
            <a:ext cx="2002994" cy="277795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6C8AA053-2772-4FB1-8BA6-100E0D6E05E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8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1C1819-1898-43CD-88E4-C4B03DDC0DAF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37F2D-8FF2-434A-8896-0A5E52AE2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2" y="2477023"/>
            <a:ext cx="4538859" cy="3025906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8F8C1B-04C9-4F8E-9459-F9E7AF2043DA}"/>
              </a:ext>
            </a:extLst>
          </p:cNvPr>
          <p:cNvSpPr/>
          <p:nvPr/>
        </p:nvSpPr>
        <p:spPr>
          <a:xfrm>
            <a:off x="8162942" y="581903"/>
            <a:ext cx="2818356" cy="751562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Approach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DB190B-C4FA-4F42-AE81-1DEE13F4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99" y="1554513"/>
            <a:ext cx="889826" cy="125131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2180B2-A3B3-40FC-804E-656D3A4EA249}"/>
              </a:ext>
            </a:extLst>
          </p:cNvPr>
          <p:cNvSpPr/>
          <p:nvPr/>
        </p:nvSpPr>
        <p:spPr>
          <a:xfrm>
            <a:off x="557352" y="2477023"/>
            <a:ext cx="1996220" cy="280983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73EABF-F5FA-447F-9917-091019E5D6C8}"/>
              </a:ext>
            </a:extLst>
          </p:cNvPr>
          <p:cNvSpPr txBox="1"/>
          <p:nvPr/>
        </p:nvSpPr>
        <p:spPr>
          <a:xfrm>
            <a:off x="675798" y="725007"/>
            <a:ext cx="542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find Localize Bbox in query image ?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480888C3-76A8-4CA5-8529-4A3E04AF5542}"/>
              </a:ext>
            </a:extLst>
          </p:cNvPr>
          <p:cNvCxnSpPr>
            <a:cxnSpLocks/>
            <a:stCxn id="15" idx="0"/>
            <a:endCxn id="13" idx="0"/>
          </p:cNvCxnSpPr>
          <p:nvPr/>
        </p:nvCxnSpPr>
        <p:spPr>
          <a:xfrm rot="5400000" flipH="1" flipV="1">
            <a:off x="3671382" y="-561407"/>
            <a:ext cx="922510" cy="5154350"/>
          </a:xfrm>
          <a:prstGeom prst="curvedConnector3">
            <a:avLst>
              <a:gd name="adj1" fmla="val 12478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6FC7F7-D318-49CF-A830-5CC03A4C0077}"/>
              </a:ext>
            </a:extLst>
          </p:cNvPr>
          <p:cNvSpPr txBox="1"/>
          <p:nvPr/>
        </p:nvSpPr>
        <p:spPr>
          <a:xfrm>
            <a:off x="5432822" y="2105861"/>
            <a:ext cx="79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 1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5B08CC-0724-4F00-AF23-00019585F0AB}"/>
              </a:ext>
            </a:extLst>
          </p:cNvPr>
          <p:cNvSpPr txBox="1"/>
          <p:nvPr/>
        </p:nvSpPr>
        <p:spPr>
          <a:xfrm>
            <a:off x="5184314" y="6596390"/>
            <a:ext cx="2161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pixel by pixel sliding window</a:t>
            </a:r>
            <a:endParaRPr lang="en-IN" sz="1100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1789077C-C660-4F40-AEFF-0B252A1D8BE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3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1C1819-1898-43CD-88E4-C4B03DDC0DAF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37F2D-8FF2-434A-8896-0A5E52AE2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2" y="2477023"/>
            <a:ext cx="4538859" cy="3025906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8F8C1B-04C9-4F8E-9459-F9E7AF2043DA}"/>
              </a:ext>
            </a:extLst>
          </p:cNvPr>
          <p:cNvSpPr/>
          <p:nvPr/>
        </p:nvSpPr>
        <p:spPr>
          <a:xfrm>
            <a:off x="8162942" y="581903"/>
            <a:ext cx="2818356" cy="751562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Approach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DB190B-C4FA-4F42-AE81-1DEE13F4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99" y="1554513"/>
            <a:ext cx="889826" cy="125131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1BCDE4-92A6-4AB0-BA3E-B89659B2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65" y="2934451"/>
            <a:ext cx="902760" cy="1280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8AF899-1606-4FC2-86F2-42D6C207F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571" y="4859165"/>
            <a:ext cx="895957" cy="12565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7D8F4A-9F6F-44F3-A1B8-FD7A75221309}"/>
              </a:ext>
            </a:extLst>
          </p:cNvPr>
          <p:cNvSpPr/>
          <p:nvPr/>
        </p:nvSpPr>
        <p:spPr>
          <a:xfrm>
            <a:off x="830561" y="2477023"/>
            <a:ext cx="1996220" cy="280983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73EABF-F5FA-447F-9917-091019E5D6C8}"/>
              </a:ext>
            </a:extLst>
          </p:cNvPr>
          <p:cNvSpPr txBox="1"/>
          <p:nvPr/>
        </p:nvSpPr>
        <p:spPr>
          <a:xfrm>
            <a:off x="675798" y="725007"/>
            <a:ext cx="542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find Localize Bbox in query image ?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E5F416-9FA1-43CB-BE3B-A766C24F667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703345" y="4215241"/>
            <a:ext cx="10205" cy="64392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apezoid 18">
            <a:extLst>
              <a:ext uri="{FF2B5EF4-FFF2-40B4-BE49-F238E27FC236}">
                <a16:creationId xmlns:a16="http://schemas.microsoft.com/office/drawing/2014/main" id="{61273D38-6972-4F88-94EA-961963C05002}"/>
              </a:ext>
            </a:extLst>
          </p:cNvPr>
          <p:cNvSpPr/>
          <p:nvPr/>
        </p:nvSpPr>
        <p:spPr>
          <a:xfrm rot="5400000">
            <a:off x="8511733" y="2733197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15967-CD57-43D6-8E2E-DC506F416050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>
            <a:off x="7154725" y="2180172"/>
            <a:ext cx="1155754" cy="1534998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209190-BA2C-4C8A-B339-F2579274B6BE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052153" y="3519814"/>
            <a:ext cx="1258326" cy="19535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B6E25C-B15D-4E21-87D0-DDDD88C70187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7161528" y="3715170"/>
            <a:ext cx="1148951" cy="177229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92864A-6D23-4B8F-8F29-EDC198535C13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10274424" y="3715170"/>
            <a:ext cx="497960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5011DD-3993-498F-BDA8-D1C7A2D3431B}"/>
              </a:ext>
            </a:extLst>
          </p:cNvPr>
          <p:cNvSpPr txBox="1"/>
          <p:nvPr/>
        </p:nvSpPr>
        <p:spPr>
          <a:xfrm>
            <a:off x="5432822" y="2105861"/>
            <a:ext cx="79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 1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ABF121-92B6-40E5-9D6B-1F859CF66BFF}"/>
              </a:ext>
            </a:extLst>
          </p:cNvPr>
          <p:cNvSpPr txBox="1"/>
          <p:nvPr/>
        </p:nvSpPr>
        <p:spPr>
          <a:xfrm>
            <a:off x="5432822" y="3240494"/>
            <a:ext cx="79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 1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3EEB19-2552-4889-A839-F2BA54675582}"/>
              </a:ext>
            </a:extLst>
          </p:cNvPr>
          <p:cNvSpPr txBox="1"/>
          <p:nvPr/>
        </p:nvSpPr>
        <p:spPr>
          <a:xfrm>
            <a:off x="5407900" y="5186315"/>
            <a:ext cx="78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 k</a:t>
            </a:r>
            <a:endParaRPr lang="en-IN" dirty="0"/>
          </a:p>
        </p:txBody>
      </p: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6B7F87F7-C8A2-46B9-8088-E52EA29DA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85931"/>
              </p:ext>
            </p:extLst>
          </p:nvPr>
        </p:nvGraphicFramePr>
        <p:xfrm>
          <a:off x="10981297" y="1605174"/>
          <a:ext cx="653351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351">
                  <a:extLst>
                    <a:ext uri="{9D8B030D-6E8A-4147-A177-3AD203B41FA5}">
                      <a16:colId xmlns:a16="http://schemas.microsoft.com/office/drawing/2014/main" val="2624625243"/>
                    </a:ext>
                  </a:extLst>
                </a:gridCol>
              </a:tblGrid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71291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3117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6908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9345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9925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71925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7648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0.70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60658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0.80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111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0.75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17429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0.60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0668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92090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5B77B8B4-733E-4429-945F-C5C92F808101}"/>
              </a:ext>
            </a:extLst>
          </p:cNvPr>
          <p:cNvSpPr txBox="1"/>
          <p:nvPr/>
        </p:nvSpPr>
        <p:spPr>
          <a:xfrm>
            <a:off x="8912895" y="1579960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1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D19DB8-7108-409E-A690-FEB7BDC2B12C}"/>
              </a:ext>
            </a:extLst>
          </p:cNvPr>
          <p:cNvSpPr txBox="1"/>
          <p:nvPr/>
        </p:nvSpPr>
        <p:spPr>
          <a:xfrm>
            <a:off x="8901744" y="2003314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2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015B5F-42F7-4864-931F-DD04EAB1059E}"/>
              </a:ext>
            </a:extLst>
          </p:cNvPr>
          <p:cNvSpPr txBox="1"/>
          <p:nvPr/>
        </p:nvSpPr>
        <p:spPr>
          <a:xfrm>
            <a:off x="8912894" y="5624962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k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F07B80-4D1F-4076-8ACB-8B581B98CBD7}"/>
              </a:ext>
            </a:extLst>
          </p:cNvPr>
          <p:cNvSpPr txBox="1"/>
          <p:nvPr/>
        </p:nvSpPr>
        <p:spPr>
          <a:xfrm>
            <a:off x="5184314" y="6596390"/>
            <a:ext cx="2161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pixel by pixel sliding window</a:t>
            </a:r>
            <a:endParaRPr lang="en-IN" sz="1100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8EF0EF3-A6F4-4886-8969-5DF1FA958AF3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18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0.18698 0.00023 L 0.0043 0.0331 L 0.07682 0.03056 " pathEditMode="relative" rAng="0" ptsTypes="AAAA">
                                      <p:cBhvr>
                                        <p:cTn id="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5" grpId="0"/>
      <p:bldP spid="38" grpId="0"/>
      <p:bldP spid="40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9B6C6-9980-44F9-A57E-D996779942CB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5CBB2-3096-48C2-BBD4-D3556978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8" y="2126294"/>
            <a:ext cx="5420202" cy="3613468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7FDDCA-5816-422D-937C-C53071E59E6F}"/>
              </a:ext>
            </a:extLst>
          </p:cNvPr>
          <p:cNvSpPr txBox="1"/>
          <p:nvPr/>
        </p:nvSpPr>
        <p:spPr>
          <a:xfrm>
            <a:off x="675798" y="725007"/>
            <a:ext cx="542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find Localize Bbox in query image ?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084BAE3-F4E4-4F15-95FA-6B6D67AFF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130426"/>
              </p:ext>
            </p:extLst>
          </p:nvPr>
        </p:nvGraphicFramePr>
        <p:xfrm>
          <a:off x="7753959" y="2375807"/>
          <a:ext cx="320375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79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0269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971DFF9-CDD7-46AD-A0E1-AC27333254B8}"/>
              </a:ext>
            </a:extLst>
          </p:cNvPr>
          <p:cNvSpPr txBox="1"/>
          <p:nvPr/>
        </p:nvSpPr>
        <p:spPr>
          <a:xfrm>
            <a:off x="7753959" y="4984254"/>
            <a:ext cx="344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Confidence Score for Each window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063072-BD6F-4132-BC4F-77E8B57C5E90}"/>
              </a:ext>
            </a:extLst>
          </p:cNvPr>
          <p:cNvSpPr/>
          <p:nvPr/>
        </p:nvSpPr>
        <p:spPr>
          <a:xfrm>
            <a:off x="478498" y="2126294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5A700-94A5-459D-BD2E-EE4EF40C1641}"/>
              </a:ext>
            </a:extLst>
          </p:cNvPr>
          <p:cNvSpPr txBox="1"/>
          <p:nvPr/>
        </p:nvSpPr>
        <p:spPr>
          <a:xfrm>
            <a:off x="5184314" y="6596390"/>
            <a:ext cx="2161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pixel by pixel sliding window</a:t>
            </a:r>
            <a:endParaRPr lang="en-IN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A5A6BF-1DFF-464E-A503-B11C89A7FEDB}"/>
              </a:ext>
            </a:extLst>
          </p:cNvPr>
          <p:cNvSpPr/>
          <p:nvPr/>
        </p:nvSpPr>
        <p:spPr>
          <a:xfrm>
            <a:off x="1955231" y="2471225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31D32AC-66EE-4549-A26F-E2D4E05FDF68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0.26276 0.0044 L 0.00339 0.04907 L 0.25912 0.0469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38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9B6C6-9980-44F9-A57E-D996779942CB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5CBB2-3096-48C2-BBD4-D3556978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8" y="2126294"/>
            <a:ext cx="5420202" cy="3613468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7FDDCA-5816-422D-937C-C53071E59E6F}"/>
              </a:ext>
            </a:extLst>
          </p:cNvPr>
          <p:cNvSpPr txBox="1"/>
          <p:nvPr/>
        </p:nvSpPr>
        <p:spPr>
          <a:xfrm>
            <a:off x="675798" y="725007"/>
            <a:ext cx="542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find Localize Bbox in query image ?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084BAE3-F4E4-4F15-95FA-6B6D67AFF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449500"/>
              </p:ext>
            </p:extLst>
          </p:nvPr>
        </p:nvGraphicFramePr>
        <p:xfrm>
          <a:off x="7753959" y="2375807"/>
          <a:ext cx="320375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79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0269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971DFF9-CDD7-46AD-A0E1-AC27333254B8}"/>
              </a:ext>
            </a:extLst>
          </p:cNvPr>
          <p:cNvSpPr txBox="1"/>
          <p:nvPr/>
        </p:nvSpPr>
        <p:spPr>
          <a:xfrm>
            <a:off x="7753959" y="4984254"/>
            <a:ext cx="344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Confidence Score for Each window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5A700-94A5-459D-BD2E-EE4EF40C1641}"/>
              </a:ext>
            </a:extLst>
          </p:cNvPr>
          <p:cNvSpPr txBox="1"/>
          <p:nvPr/>
        </p:nvSpPr>
        <p:spPr>
          <a:xfrm>
            <a:off x="5184314" y="6596390"/>
            <a:ext cx="2161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pixel by pixel sliding window</a:t>
            </a:r>
            <a:endParaRPr lang="en-IN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A5A6BF-1DFF-464E-A503-B11C89A7FEDB}"/>
              </a:ext>
            </a:extLst>
          </p:cNvPr>
          <p:cNvSpPr/>
          <p:nvPr/>
        </p:nvSpPr>
        <p:spPr>
          <a:xfrm>
            <a:off x="1955231" y="2471225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BCC863-4EF8-407C-BEB8-E7436215F1CA}"/>
              </a:ext>
            </a:extLst>
          </p:cNvPr>
          <p:cNvSpPr/>
          <p:nvPr/>
        </p:nvSpPr>
        <p:spPr>
          <a:xfrm>
            <a:off x="1234288" y="2375807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33975C-FA9D-4661-AC63-1BFC1D378A54}"/>
              </a:ext>
            </a:extLst>
          </p:cNvPr>
          <p:cNvSpPr/>
          <p:nvPr/>
        </p:nvSpPr>
        <p:spPr>
          <a:xfrm>
            <a:off x="1360720" y="2461540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E07642-E0EA-4444-B0AA-DBD1C63C9E63}"/>
              </a:ext>
            </a:extLst>
          </p:cNvPr>
          <p:cNvSpPr/>
          <p:nvPr/>
        </p:nvSpPr>
        <p:spPr>
          <a:xfrm>
            <a:off x="1594760" y="2241873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A4257A-B407-4D45-832F-8B45638779DF}"/>
              </a:ext>
            </a:extLst>
          </p:cNvPr>
          <p:cNvSpPr/>
          <p:nvPr/>
        </p:nvSpPr>
        <p:spPr>
          <a:xfrm>
            <a:off x="2225403" y="2241872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1D0E28-9EAD-4E6C-A2E0-23F02AF82728}"/>
              </a:ext>
            </a:extLst>
          </p:cNvPr>
          <p:cNvSpPr/>
          <p:nvPr/>
        </p:nvSpPr>
        <p:spPr>
          <a:xfrm>
            <a:off x="2315702" y="2404298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D66A5-F63F-4D8D-A4FF-E064C5483C30}"/>
              </a:ext>
            </a:extLst>
          </p:cNvPr>
          <p:cNvSpPr/>
          <p:nvPr/>
        </p:nvSpPr>
        <p:spPr>
          <a:xfrm>
            <a:off x="1892767" y="2326594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3E1C693-98E9-4AE9-855E-DB3912097FEC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C705D-5DE5-44C3-9A6D-FCD6F61B43F5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4AA0D-C939-4DD1-8C18-A358EABA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8" y="2126294"/>
            <a:ext cx="5420202" cy="3613468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54E03-6B72-47D9-BD62-2D2630DAA815}"/>
              </a:ext>
            </a:extLst>
          </p:cNvPr>
          <p:cNvSpPr txBox="1"/>
          <p:nvPr/>
        </p:nvSpPr>
        <p:spPr>
          <a:xfrm>
            <a:off x="675798" y="725007"/>
            <a:ext cx="542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find Localize Bbox in query image ?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D3A09A94-BC71-417C-98DB-1B857D018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991870"/>
              </p:ext>
            </p:extLst>
          </p:nvPr>
        </p:nvGraphicFramePr>
        <p:xfrm>
          <a:off x="7753959" y="2375807"/>
          <a:ext cx="320375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79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0269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  <a:endParaRPr lang="en-IN" dirty="0"/>
                    </a:p>
                  </a:txBody>
                  <a:tcPr>
                    <a:pattFill prst="ltUpDiag">
                      <a:fgClr>
                        <a:schemeClr val="accent2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BA03F8-8EB4-4FE2-9354-483F87E901B0}"/>
              </a:ext>
            </a:extLst>
          </p:cNvPr>
          <p:cNvSpPr txBox="1"/>
          <p:nvPr/>
        </p:nvSpPr>
        <p:spPr>
          <a:xfrm>
            <a:off x="7753959" y="4984254"/>
            <a:ext cx="344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Confidence Score for Each window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35969-0F15-410D-99AD-E2BD97169940}"/>
              </a:ext>
            </a:extLst>
          </p:cNvPr>
          <p:cNvSpPr txBox="1"/>
          <p:nvPr/>
        </p:nvSpPr>
        <p:spPr>
          <a:xfrm>
            <a:off x="5184314" y="6596390"/>
            <a:ext cx="2161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pixel by pixel sliding window</a:t>
            </a:r>
            <a:endParaRPr lang="en-IN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3FC3F-9F17-47CD-A36D-689FDCD2C47E}"/>
              </a:ext>
            </a:extLst>
          </p:cNvPr>
          <p:cNvSpPr/>
          <p:nvPr/>
        </p:nvSpPr>
        <p:spPr>
          <a:xfrm>
            <a:off x="1955231" y="2471225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022F8-45D1-47B6-9F97-DED79A67DCA0}"/>
              </a:ext>
            </a:extLst>
          </p:cNvPr>
          <p:cNvSpPr txBox="1"/>
          <p:nvPr/>
        </p:nvSpPr>
        <p:spPr>
          <a:xfrm>
            <a:off x="5962087" y="5917550"/>
            <a:ext cx="6082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Choose top confidence score Bbox and Remove  Other Bbox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32EE99-A8B7-44F6-85EF-2F5807A62E75}"/>
              </a:ext>
            </a:extLst>
          </p:cNvPr>
          <p:cNvCxnSpPr>
            <a:cxnSpLocks/>
          </p:cNvCxnSpPr>
          <p:nvPr/>
        </p:nvCxnSpPr>
        <p:spPr>
          <a:xfrm>
            <a:off x="478498" y="2309930"/>
            <a:ext cx="1414269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392FF4-4B3B-4CB3-8AB4-FEFC1E69ED2A}"/>
              </a:ext>
            </a:extLst>
          </p:cNvPr>
          <p:cNvCxnSpPr>
            <a:cxnSpLocks/>
          </p:cNvCxnSpPr>
          <p:nvPr/>
        </p:nvCxnSpPr>
        <p:spPr>
          <a:xfrm>
            <a:off x="1906630" y="1741118"/>
            <a:ext cx="0" cy="568812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72AC12-6BBC-4A4E-82CA-234EFD1B201A}"/>
              </a:ext>
            </a:extLst>
          </p:cNvPr>
          <p:cNvCxnSpPr>
            <a:cxnSpLocks/>
          </p:cNvCxnSpPr>
          <p:nvPr/>
        </p:nvCxnSpPr>
        <p:spPr>
          <a:xfrm flipH="1">
            <a:off x="4221271" y="5595131"/>
            <a:ext cx="533857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0CED62-239C-4605-A493-9C8FE87AEADE}"/>
              </a:ext>
            </a:extLst>
          </p:cNvPr>
          <p:cNvCxnSpPr>
            <a:cxnSpLocks/>
          </p:cNvCxnSpPr>
          <p:nvPr/>
        </p:nvCxnSpPr>
        <p:spPr>
          <a:xfrm flipV="1">
            <a:off x="4158807" y="5625947"/>
            <a:ext cx="1" cy="479992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10A1AE-3854-4E6D-8653-0B7043E7AF28}"/>
              </a:ext>
            </a:extLst>
          </p:cNvPr>
          <p:cNvSpPr txBox="1"/>
          <p:nvPr/>
        </p:nvSpPr>
        <p:spPr>
          <a:xfrm>
            <a:off x="6394460" y="2739453"/>
            <a:ext cx="4667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  <a:p>
            <a:endParaRPr lang="en-IN" dirty="0"/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IN" dirty="0"/>
          </a:p>
          <a:p>
            <a:endParaRPr lang="en-IN" dirty="0"/>
          </a:p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IN" dirty="0"/>
          </a:p>
          <a:p>
            <a:endParaRPr lang="en-IN" dirty="0"/>
          </a:p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IN" dirty="0"/>
          </a:p>
          <a:p>
            <a:endParaRPr lang="en-IN" dirty="0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9C78A17F-8380-4D46-9132-C7E2F77AC668}"/>
              </a:ext>
            </a:extLst>
          </p:cNvPr>
          <p:cNvSpPr/>
          <p:nvPr/>
        </p:nvSpPr>
        <p:spPr>
          <a:xfrm>
            <a:off x="6220996" y="2704508"/>
            <a:ext cx="134472" cy="217775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368709FD-D749-4284-9FD4-A680565F68E5}"/>
              </a:ext>
            </a:extLst>
          </p:cNvPr>
          <p:cNvSpPr/>
          <p:nvPr/>
        </p:nvSpPr>
        <p:spPr>
          <a:xfrm rot="10800000">
            <a:off x="6772432" y="2704508"/>
            <a:ext cx="134472" cy="217775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6492C-4703-4861-93C0-1D6912359A1D}"/>
              </a:ext>
            </a:extLst>
          </p:cNvPr>
          <p:cNvSpPr/>
          <p:nvPr/>
        </p:nvSpPr>
        <p:spPr>
          <a:xfrm>
            <a:off x="1892767" y="2309930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6EDCB-629F-4BF0-A685-A0B1D12014CF}"/>
              </a:ext>
            </a:extLst>
          </p:cNvPr>
          <p:cNvSpPr/>
          <p:nvPr/>
        </p:nvSpPr>
        <p:spPr>
          <a:xfrm>
            <a:off x="1892767" y="2326594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D358459-6F2D-41A0-9133-A9222C16CD5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93F687-AB04-4368-BFE1-54ACBA7CBAAB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68765-6CEB-4F6A-B5AD-720A56108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32" y="4030359"/>
            <a:ext cx="3181350" cy="2120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1C448E-8D83-4EE9-A268-6DB65B7D84C4}"/>
              </a:ext>
            </a:extLst>
          </p:cNvPr>
          <p:cNvSpPr/>
          <p:nvPr/>
        </p:nvSpPr>
        <p:spPr>
          <a:xfrm>
            <a:off x="7749820" y="4181648"/>
            <a:ext cx="1462088" cy="196915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1EFDBB-AF10-4BCE-9FAB-7FAB2C6CA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32" y="937867"/>
            <a:ext cx="3188439" cy="2120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632048-77D3-447A-9159-D3F31DB61DD8}"/>
              </a:ext>
            </a:extLst>
          </p:cNvPr>
          <p:cNvSpPr/>
          <p:nvPr/>
        </p:nvSpPr>
        <p:spPr>
          <a:xfrm>
            <a:off x="7114243" y="1133487"/>
            <a:ext cx="3071939" cy="1924821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CA02B-EDFE-429D-A2D5-34CF63B52BB6}"/>
              </a:ext>
            </a:extLst>
          </p:cNvPr>
          <p:cNvSpPr txBox="1"/>
          <p:nvPr/>
        </p:nvSpPr>
        <p:spPr>
          <a:xfrm>
            <a:off x="952861" y="1865512"/>
            <a:ext cx="514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Problem of having same window size for all image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FD5053-118D-4E08-BE09-4B34DCE77A3A}"/>
              </a:ext>
            </a:extLst>
          </p:cNvPr>
          <p:cNvSpPr/>
          <p:nvPr/>
        </p:nvSpPr>
        <p:spPr>
          <a:xfrm>
            <a:off x="8154443" y="5090580"/>
            <a:ext cx="730519" cy="633932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FE2838-3ED9-4FB3-BCE6-F9E764254FA9}"/>
              </a:ext>
            </a:extLst>
          </p:cNvPr>
          <p:cNvSpPr/>
          <p:nvPr/>
        </p:nvSpPr>
        <p:spPr>
          <a:xfrm>
            <a:off x="7788658" y="1065602"/>
            <a:ext cx="1462088" cy="196915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042287-7C39-4393-B2E5-390AA40C0765}"/>
              </a:ext>
            </a:extLst>
          </p:cNvPr>
          <p:cNvCxnSpPr>
            <a:cxnSpLocks/>
          </p:cNvCxnSpPr>
          <p:nvPr/>
        </p:nvCxnSpPr>
        <p:spPr>
          <a:xfrm>
            <a:off x="1640910" y="4664291"/>
            <a:ext cx="926926" cy="0"/>
          </a:xfrm>
          <a:prstGeom prst="line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CC2C1D-4B32-4EE3-B87F-69A6CF4CF16E}"/>
              </a:ext>
            </a:extLst>
          </p:cNvPr>
          <p:cNvCxnSpPr>
            <a:cxnSpLocks/>
          </p:cNvCxnSpPr>
          <p:nvPr/>
        </p:nvCxnSpPr>
        <p:spPr>
          <a:xfrm>
            <a:off x="1640910" y="5166224"/>
            <a:ext cx="926926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5B5046-C4BD-4EF3-88E0-3CE23DB57A10}"/>
              </a:ext>
            </a:extLst>
          </p:cNvPr>
          <p:cNvSpPr txBox="1"/>
          <p:nvPr/>
        </p:nvSpPr>
        <p:spPr>
          <a:xfrm>
            <a:off x="2679514" y="4479625"/>
            <a:ext cx="184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BBox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B170CC-6727-439D-9941-E2D0F25D95CF}"/>
              </a:ext>
            </a:extLst>
          </p:cNvPr>
          <p:cNvSpPr txBox="1"/>
          <p:nvPr/>
        </p:nvSpPr>
        <p:spPr>
          <a:xfrm>
            <a:off x="2679513" y="4981558"/>
            <a:ext cx="26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window size BBox</a:t>
            </a:r>
            <a:endParaRPr lang="en-IN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02132AC7-BBD9-4123-AD9F-3ECA897CB803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AED1E9-441C-4169-B43A-8020E799558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Follow up 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Contents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F5F01-D58A-44B7-96C9-03F4CB1FEE59}"/>
              </a:ext>
            </a:extLst>
          </p:cNvPr>
          <p:cNvSpPr txBox="1"/>
          <p:nvPr/>
        </p:nvSpPr>
        <p:spPr>
          <a:xfrm>
            <a:off x="1064364" y="1234491"/>
            <a:ext cx="554903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Corner Detection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SIFT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HOG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Classification +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localization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sz="2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Detection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Dalal and Trigs: HOG + 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DPM 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CNN based Ideas for Object detection</a:t>
            </a:r>
          </a:p>
          <a:p>
            <a:r>
              <a:rPr lang="en-US" sz="2500" dirty="0"/>
              <a:t>		</a:t>
            </a:r>
            <a:endParaRPr lang="en-IN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14F6B-A510-445E-97C6-0DB7FBBE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56" y="2227610"/>
            <a:ext cx="1055969" cy="1050636"/>
          </a:xfrm>
          <a:prstGeom prst="rect">
            <a:avLst/>
          </a:prstGeom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B42C288B-5F82-4B87-B924-1C41B40F46E3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38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D6484-5A31-4A3A-BAE9-571FB3A8E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822" y="974829"/>
            <a:ext cx="3345362" cy="2229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928DA-8DBE-42C4-B7BB-5DAF3F81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52" y="1502400"/>
            <a:ext cx="2437706" cy="1624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D5628-A4D7-4008-8104-57B1537EF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47" y="1980770"/>
            <a:ext cx="1677120" cy="1117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B2328-0D90-465D-8AF6-6F3B167B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3" y="2314793"/>
            <a:ext cx="1135434" cy="756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003157-8C9A-4155-9460-5D7F45624FF3}"/>
              </a:ext>
            </a:extLst>
          </p:cNvPr>
          <p:cNvSpPr/>
          <p:nvPr/>
        </p:nvSpPr>
        <p:spPr>
          <a:xfrm>
            <a:off x="3149204" y="2314796"/>
            <a:ext cx="780405" cy="6032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3DCB01-CF1F-47EC-A3EE-99944D89AF75}"/>
              </a:ext>
            </a:extLst>
          </p:cNvPr>
          <p:cNvSpPr/>
          <p:nvPr/>
        </p:nvSpPr>
        <p:spPr>
          <a:xfrm>
            <a:off x="6013994" y="2268756"/>
            <a:ext cx="780405" cy="6032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BA866-5C97-410D-9D79-B4A02466C9DA}"/>
              </a:ext>
            </a:extLst>
          </p:cNvPr>
          <p:cNvSpPr/>
          <p:nvPr/>
        </p:nvSpPr>
        <p:spPr>
          <a:xfrm>
            <a:off x="1115589" y="2314794"/>
            <a:ext cx="780405" cy="6032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5A8F0-7AAA-4BB3-8E08-DDC9D15AC709}"/>
              </a:ext>
            </a:extLst>
          </p:cNvPr>
          <p:cNvSpPr/>
          <p:nvPr/>
        </p:nvSpPr>
        <p:spPr>
          <a:xfrm>
            <a:off x="9342031" y="2253437"/>
            <a:ext cx="780405" cy="6032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A5C9CD-A507-4F7E-B650-A37C7B31A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1" y="4965559"/>
            <a:ext cx="1135434" cy="755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8EF34C-137E-4614-9612-250470D96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53" y="4604400"/>
            <a:ext cx="1680857" cy="1117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34C753-79CA-445B-BBF8-ECC39B6CD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1" y="4099496"/>
            <a:ext cx="2437706" cy="1621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B466D2-3DD9-4BF3-96BC-85F709CD4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28" y="3660420"/>
            <a:ext cx="3181350" cy="2115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564B969-6727-4CE2-BF93-ECC3580ABCC6}"/>
              </a:ext>
            </a:extLst>
          </p:cNvPr>
          <p:cNvSpPr/>
          <p:nvPr/>
        </p:nvSpPr>
        <p:spPr>
          <a:xfrm>
            <a:off x="9387236" y="2192081"/>
            <a:ext cx="730519" cy="633932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8A7713-516F-4626-8724-E352568D7939}"/>
              </a:ext>
            </a:extLst>
          </p:cNvPr>
          <p:cNvSpPr/>
          <p:nvPr/>
        </p:nvSpPr>
        <p:spPr>
          <a:xfrm>
            <a:off x="1186103" y="5041466"/>
            <a:ext cx="780405" cy="6032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179622-0F55-4260-962A-E281001C5E49}"/>
              </a:ext>
            </a:extLst>
          </p:cNvPr>
          <p:cNvSpPr/>
          <p:nvPr/>
        </p:nvSpPr>
        <p:spPr>
          <a:xfrm>
            <a:off x="3253678" y="5041465"/>
            <a:ext cx="780405" cy="6032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C4E2AC-E370-4BD3-8A83-6B5BBDDFD0F2}"/>
              </a:ext>
            </a:extLst>
          </p:cNvPr>
          <p:cNvSpPr/>
          <p:nvPr/>
        </p:nvSpPr>
        <p:spPr>
          <a:xfrm>
            <a:off x="6069731" y="5043112"/>
            <a:ext cx="780405" cy="6032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D985A6-ACA8-4343-B457-38A6CDEE3655}"/>
              </a:ext>
            </a:extLst>
          </p:cNvPr>
          <p:cNvSpPr/>
          <p:nvPr/>
        </p:nvSpPr>
        <p:spPr>
          <a:xfrm>
            <a:off x="9485081" y="5017762"/>
            <a:ext cx="780405" cy="6032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F7A6F37-E436-4578-A88D-7BB3027B3DA8}"/>
              </a:ext>
            </a:extLst>
          </p:cNvPr>
          <p:cNvCxnSpPr>
            <a:cxnSpLocks/>
          </p:cNvCxnSpPr>
          <p:nvPr/>
        </p:nvCxnSpPr>
        <p:spPr>
          <a:xfrm flipV="1">
            <a:off x="1921959" y="2259834"/>
            <a:ext cx="7405182" cy="5495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3D4BD75-5287-475F-9FAC-2B867EA735FA}"/>
              </a:ext>
            </a:extLst>
          </p:cNvPr>
          <p:cNvCxnSpPr>
            <a:cxnSpLocks/>
          </p:cNvCxnSpPr>
          <p:nvPr/>
        </p:nvCxnSpPr>
        <p:spPr>
          <a:xfrm flipV="1">
            <a:off x="1866545" y="2830655"/>
            <a:ext cx="7426455" cy="7852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A8012AA-392C-4D7A-A3D6-6ED0F636439A}"/>
              </a:ext>
            </a:extLst>
          </p:cNvPr>
          <p:cNvCxnSpPr>
            <a:cxnSpLocks/>
          </p:cNvCxnSpPr>
          <p:nvPr/>
        </p:nvCxnSpPr>
        <p:spPr>
          <a:xfrm flipV="1">
            <a:off x="1966508" y="5017762"/>
            <a:ext cx="7518573" cy="1642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FBD803-08DD-4A44-B6A4-06A8092D4B56}"/>
              </a:ext>
            </a:extLst>
          </p:cNvPr>
          <p:cNvCxnSpPr>
            <a:cxnSpLocks/>
          </p:cNvCxnSpPr>
          <p:nvPr/>
        </p:nvCxnSpPr>
        <p:spPr>
          <a:xfrm flipV="1">
            <a:off x="1966507" y="5604053"/>
            <a:ext cx="7518573" cy="1642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2AE5A93-1A90-4A5A-90A6-9A929465752E}"/>
              </a:ext>
            </a:extLst>
          </p:cNvPr>
          <p:cNvSpPr/>
          <p:nvPr/>
        </p:nvSpPr>
        <p:spPr>
          <a:xfrm>
            <a:off x="1090867" y="5025976"/>
            <a:ext cx="993859" cy="679204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9E5630-155C-4855-AF07-3E9EFB403A09}"/>
              </a:ext>
            </a:extLst>
          </p:cNvPr>
          <p:cNvSpPr txBox="1"/>
          <p:nvPr/>
        </p:nvSpPr>
        <p:spPr>
          <a:xfrm>
            <a:off x="2084902" y="12526"/>
            <a:ext cx="8022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</a:t>
            </a:r>
            <a:r>
              <a:rPr lang="en-US" sz="25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– Image Pyramid</a:t>
            </a:r>
            <a:endParaRPr lang="en-IN" sz="25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8B1D399-44BA-4FA4-9F07-BCF71B12E9F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4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B8CAFE-6C22-4F13-90EA-28CB6599AE42}"/>
              </a:ext>
            </a:extLst>
          </p:cNvPr>
          <p:cNvSpPr txBox="1"/>
          <p:nvPr/>
        </p:nvSpPr>
        <p:spPr>
          <a:xfrm>
            <a:off x="2084902" y="12526"/>
            <a:ext cx="8022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</a:t>
            </a:r>
            <a:r>
              <a:rPr lang="en-US" sz="25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– Image Pyramid</a:t>
            </a:r>
            <a:endParaRPr lang="en-IN" sz="25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358AF-3758-4265-A30D-BCB7BF8C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16" y="3698507"/>
            <a:ext cx="2866748" cy="191075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>
              <a:rot lat="20400000" lon="19800000" rev="3000000"/>
            </a:camera>
            <a:lightRig rig="threePt" dir="t"/>
          </a:scene3d>
          <a:sp3d>
            <a:bevelT w="12700" h="254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59493-A6B7-4C79-8426-CFAD43725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27" y="3211720"/>
            <a:ext cx="2106490" cy="140402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>
              <a:rot lat="20400000" lon="19800000" rev="3000000"/>
            </a:camera>
            <a:lightRig rig="threePt" dir="t"/>
          </a:scene3d>
          <a:sp3d>
            <a:bevelT w="12700" h="254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A0C42-575A-4AD5-A4AD-387E668D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1" y="2616070"/>
            <a:ext cx="1441158" cy="96056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>
              <a:rot lat="20400000" lon="19800000" rev="3000000"/>
            </a:camera>
            <a:lightRig rig="threePt" dir="t"/>
          </a:scene3d>
          <a:sp3d>
            <a:bevelT w="12700" h="254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095A7-1CB1-427C-8C32-BF82595E6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59" y="2231953"/>
            <a:ext cx="1133410" cy="75544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>
              <a:rot lat="20400000" lon="19800000" rev="3000000"/>
            </a:camera>
            <a:lightRig rig="threePt" dir="t"/>
          </a:scene3d>
          <a:sp3d>
            <a:bevelT w="12700" h="254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F032CF-5D3A-4A99-BB04-53CD2C10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06" y="1789168"/>
            <a:ext cx="904063" cy="602578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>
              <a:rot lat="20400000" lon="19800000" rev="3000000"/>
            </a:camera>
            <a:lightRig rig="threePt" dir="t"/>
          </a:scene3d>
          <a:sp3d>
            <a:bevelT w="12700" h="25400"/>
          </a:sp3d>
        </p:spPr>
      </p:pic>
      <p:sp>
        <p:nvSpPr>
          <p:cNvPr id="15" name="Trapezoid 14">
            <a:extLst>
              <a:ext uri="{FF2B5EF4-FFF2-40B4-BE49-F238E27FC236}">
                <a16:creationId xmlns:a16="http://schemas.microsoft.com/office/drawing/2014/main" id="{41B333AC-C7BC-4152-929B-8B001127EAF5}"/>
              </a:ext>
            </a:extLst>
          </p:cNvPr>
          <p:cNvSpPr/>
          <p:nvPr/>
        </p:nvSpPr>
        <p:spPr>
          <a:xfrm rot="5400000">
            <a:off x="7622332" y="2685252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577BD4-319B-4794-83D8-CA79576E1144}"/>
              </a:ext>
            </a:extLst>
          </p:cNvPr>
          <p:cNvSpPr/>
          <p:nvPr/>
        </p:nvSpPr>
        <p:spPr>
          <a:xfrm>
            <a:off x="2118206" y="2054584"/>
            <a:ext cx="359250" cy="2769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scene3d>
            <a:camera prst="isometricOffAxis1Top">
              <a:rot lat="20400000" lon="18600000" rev="3600000"/>
            </a:camera>
            <a:lightRig rig="threePt" dir="t"/>
          </a:scene3d>
          <a:sp3d>
            <a:bevelT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32FF45-A71F-4A03-9795-F026F4D0C96C}"/>
              </a:ext>
            </a:extLst>
          </p:cNvPr>
          <p:cNvSpPr/>
          <p:nvPr/>
        </p:nvSpPr>
        <p:spPr>
          <a:xfrm>
            <a:off x="1877573" y="2563801"/>
            <a:ext cx="368650" cy="3147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scene3d>
            <a:camera prst="isometricOffAxis1Top">
              <a:rot lat="20400000" lon="18600000" rev="3600000"/>
            </a:camera>
            <a:lightRig rig="threePt" dir="t"/>
          </a:scene3d>
          <a:sp3d>
            <a:bevelT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28C7F-0781-4F82-89FC-71FDDDFE576A}"/>
              </a:ext>
            </a:extLst>
          </p:cNvPr>
          <p:cNvSpPr/>
          <p:nvPr/>
        </p:nvSpPr>
        <p:spPr>
          <a:xfrm>
            <a:off x="1562248" y="3052101"/>
            <a:ext cx="326611" cy="3132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scene3d>
            <a:camera prst="isometricOffAxis1Top">
              <a:rot lat="20400000" lon="18600000" rev="3600000"/>
            </a:camera>
            <a:lightRig rig="threePt" dir="t"/>
          </a:scene3d>
          <a:sp3d>
            <a:bevelT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015A5D-17C9-4104-A1CF-04D540B0E5F6}"/>
              </a:ext>
            </a:extLst>
          </p:cNvPr>
          <p:cNvSpPr/>
          <p:nvPr/>
        </p:nvSpPr>
        <p:spPr>
          <a:xfrm>
            <a:off x="1306727" y="3866211"/>
            <a:ext cx="401770" cy="2926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scene3d>
            <a:camera prst="isometricOffAxis1Top">
              <a:rot lat="20400000" lon="18600000" rev="3600000"/>
            </a:camera>
            <a:lightRig rig="threePt" dir="t"/>
          </a:scene3d>
          <a:sp3d>
            <a:bevelT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E5D53E-B2B7-4B94-B782-48151BCBFC06}"/>
              </a:ext>
            </a:extLst>
          </p:cNvPr>
          <p:cNvSpPr/>
          <p:nvPr/>
        </p:nvSpPr>
        <p:spPr>
          <a:xfrm>
            <a:off x="779094" y="4660337"/>
            <a:ext cx="527633" cy="2885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scene3d>
            <a:camera prst="isometricOffAxis1Top">
              <a:rot lat="20400000" lon="18600000" rev="3600000"/>
            </a:camera>
            <a:lightRig rig="threePt" dir="t"/>
          </a:scene3d>
          <a:sp3d>
            <a:bevelT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7C0682-E27B-4A35-9A32-7873513247E4}"/>
              </a:ext>
            </a:extLst>
          </p:cNvPr>
          <p:cNvSpPr/>
          <p:nvPr/>
        </p:nvSpPr>
        <p:spPr>
          <a:xfrm>
            <a:off x="4857604" y="1578543"/>
            <a:ext cx="1094748" cy="417736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Crops </a:t>
            </a:r>
          </a:p>
          <a:p>
            <a:pPr algn="ctr"/>
            <a:r>
              <a:rPr lang="en-US" dirty="0"/>
              <a:t>of each scale image</a:t>
            </a:r>
            <a:endParaRPr lang="en-IN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DD26D2-1760-4753-98C5-B51045EBE62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022269" y="2090457"/>
            <a:ext cx="1835335" cy="19623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A70FFA-15AA-4B9F-A0AE-3E00B0C9056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22269" y="2609675"/>
            <a:ext cx="1835335" cy="6395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483CB6-09D3-4920-B137-D5308808FA3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13217" y="3913732"/>
            <a:ext cx="1444387" cy="0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076F29-9999-42F6-BD47-D75275087AB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22269" y="3096352"/>
            <a:ext cx="1835335" cy="19313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D31AB5-2F5C-4205-B106-6857A9ECEDF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735064" y="4653884"/>
            <a:ext cx="1122540" cy="0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72AC89-00A9-4E85-8AED-DCCE81145F2C}"/>
              </a:ext>
            </a:extLst>
          </p:cNvPr>
          <p:cNvCxnSpPr>
            <a:cxnSpLocks/>
            <a:stCxn id="25" idx="3"/>
            <a:endCxn id="15" idx="2"/>
          </p:cNvCxnSpPr>
          <p:nvPr/>
        </p:nvCxnSpPr>
        <p:spPr>
          <a:xfrm>
            <a:off x="5952352" y="3667225"/>
            <a:ext cx="1468726" cy="0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36">
            <a:extLst>
              <a:ext uri="{FF2B5EF4-FFF2-40B4-BE49-F238E27FC236}">
                <a16:creationId xmlns:a16="http://schemas.microsoft.com/office/drawing/2014/main" id="{3310C497-9542-4F8E-9FAF-DA280F770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826454"/>
              </p:ext>
            </p:extLst>
          </p:nvPr>
        </p:nvGraphicFramePr>
        <p:xfrm>
          <a:off x="9830152" y="1564036"/>
          <a:ext cx="653351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351">
                  <a:extLst>
                    <a:ext uri="{9D8B030D-6E8A-4147-A177-3AD203B41FA5}">
                      <a16:colId xmlns:a16="http://schemas.microsoft.com/office/drawing/2014/main" val="2624625243"/>
                    </a:ext>
                  </a:extLst>
                </a:gridCol>
              </a:tblGrid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71291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3117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6908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9345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9925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71925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7648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0.70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60658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0.80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111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0.75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17429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0.60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0668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920906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FC1EF6AC-5829-491E-86CD-B11F214CC415}"/>
              </a:ext>
            </a:extLst>
          </p:cNvPr>
          <p:cNvSpPr txBox="1"/>
          <p:nvPr/>
        </p:nvSpPr>
        <p:spPr>
          <a:xfrm>
            <a:off x="7761750" y="1538822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1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5223E6-8445-4B32-921C-FEEE4471D782}"/>
              </a:ext>
            </a:extLst>
          </p:cNvPr>
          <p:cNvSpPr txBox="1"/>
          <p:nvPr/>
        </p:nvSpPr>
        <p:spPr>
          <a:xfrm>
            <a:off x="7750599" y="1962176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2</a:t>
            </a:r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C3DD09-426B-4140-8D27-1DF3FFF5694D}"/>
              </a:ext>
            </a:extLst>
          </p:cNvPr>
          <p:cNvSpPr txBox="1"/>
          <p:nvPr/>
        </p:nvSpPr>
        <p:spPr>
          <a:xfrm>
            <a:off x="7761749" y="5583824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k</a:t>
            </a:r>
            <a:endParaRPr lang="en-IN" dirty="0"/>
          </a:p>
        </p:txBody>
      </p:sp>
      <p:graphicFrame>
        <p:nvGraphicFramePr>
          <p:cNvPr id="62" name="Table 36">
            <a:extLst>
              <a:ext uri="{FF2B5EF4-FFF2-40B4-BE49-F238E27FC236}">
                <a16:creationId xmlns:a16="http://schemas.microsoft.com/office/drawing/2014/main" id="{9D1F930C-E2BE-40A9-8705-C88324CC3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84018"/>
              </p:ext>
            </p:extLst>
          </p:nvPr>
        </p:nvGraphicFramePr>
        <p:xfrm>
          <a:off x="10759555" y="1578543"/>
          <a:ext cx="653351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351">
                  <a:extLst>
                    <a:ext uri="{9D8B030D-6E8A-4147-A177-3AD203B41FA5}">
                      <a16:colId xmlns:a16="http://schemas.microsoft.com/office/drawing/2014/main" val="2624625243"/>
                    </a:ext>
                  </a:extLst>
                </a:gridCol>
              </a:tblGrid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71291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3117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6908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9345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9925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71925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7648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_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60658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111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17429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0668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920906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50EB9AE-CFD4-48EE-A344-CB9B69CBD4B0}"/>
              </a:ext>
            </a:extLst>
          </p:cNvPr>
          <p:cNvCxnSpPr>
            <a:cxnSpLocks/>
          </p:cNvCxnSpPr>
          <p:nvPr/>
        </p:nvCxnSpPr>
        <p:spPr>
          <a:xfrm>
            <a:off x="9385023" y="3646370"/>
            <a:ext cx="267172" cy="0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16A4BE-79E7-4660-8D0F-EA3873E7910A}"/>
              </a:ext>
            </a:extLst>
          </p:cNvPr>
          <p:cNvCxnSpPr/>
          <p:nvPr/>
        </p:nvCxnSpPr>
        <p:spPr>
          <a:xfrm>
            <a:off x="11588817" y="3646370"/>
            <a:ext cx="413886" cy="0"/>
          </a:xfrm>
          <a:prstGeom prst="line">
            <a:avLst/>
          </a:prstGeom>
          <a:ln w="412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141B8D-3243-4896-B43E-A54D832B117C}"/>
              </a:ext>
            </a:extLst>
          </p:cNvPr>
          <p:cNvSpPr txBox="1"/>
          <p:nvPr/>
        </p:nvSpPr>
        <p:spPr>
          <a:xfrm>
            <a:off x="9663146" y="6083369"/>
            <a:ext cx="918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Scaled 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1</a:t>
            </a: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CEAFD1-4B44-46FF-89C8-AFF4A8147D3B}"/>
              </a:ext>
            </a:extLst>
          </p:cNvPr>
          <p:cNvSpPr txBox="1"/>
          <p:nvPr/>
        </p:nvSpPr>
        <p:spPr>
          <a:xfrm>
            <a:off x="10626929" y="6083369"/>
            <a:ext cx="918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Scaled 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2</a:t>
            </a: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9FE2A8B-0303-4D10-9D50-C5DB9610088C}"/>
              </a:ext>
            </a:extLst>
          </p:cNvPr>
          <p:cNvSpPr txBox="1"/>
          <p:nvPr/>
        </p:nvSpPr>
        <p:spPr>
          <a:xfrm>
            <a:off x="1175850" y="6192102"/>
            <a:ext cx="1772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Image Pyramid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272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1DCB3A-818E-439F-9CDF-CD089B67EEEE}"/>
              </a:ext>
            </a:extLst>
          </p:cNvPr>
          <p:cNvSpPr txBox="1"/>
          <p:nvPr/>
        </p:nvSpPr>
        <p:spPr>
          <a:xfrm>
            <a:off x="2084902" y="12526"/>
            <a:ext cx="8022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</a:t>
            </a:r>
            <a:r>
              <a:rPr lang="en-US" sz="25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– Image Pyramid</a:t>
            </a:r>
            <a:endParaRPr lang="en-IN" sz="25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EC9701A6-D643-4FB0-A37A-0533455EE2BE}"/>
              </a:ext>
            </a:extLst>
          </p:cNvPr>
          <p:cNvSpPr/>
          <p:nvPr/>
        </p:nvSpPr>
        <p:spPr>
          <a:xfrm rot="5400000">
            <a:off x="7622332" y="2685252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D1536-4362-454B-BDAD-745D9FDE87E7}"/>
              </a:ext>
            </a:extLst>
          </p:cNvPr>
          <p:cNvSpPr/>
          <p:nvPr/>
        </p:nvSpPr>
        <p:spPr>
          <a:xfrm>
            <a:off x="4857604" y="1578543"/>
            <a:ext cx="1094748" cy="417736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Crops </a:t>
            </a:r>
          </a:p>
          <a:p>
            <a:pPr algn="ctr"/>
            <a:r>
              <a:rPr lang="en-US" dirty="0"/>
              <a:t>of each scale image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53441F-A5FA-4329-B03B-6A17CBCD2AE0}"/>
              </a:ext>
            </a:extLst>
          </p:cNvPr>
          <p:cNvCxnSpPr>
            <a:cxnSpLocks/>
          </p:cNvCxnSpPr>
          <p:nvPr/>
        </p:nvCxnSpPr>
        <p:spPr>
          <a:xfrm>
            <a:off x="3763141" y="2165764"/>
            <a:ext cx="868844" cy="0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E43619-DDF4-4006-A86D-ABDFA0D38EA7}"/>
              </a:ext>
            </a:extLst>
          </p:cNvPr>
          <p:cNvCxnSpPr>
            <a:cxnSpLocks/>
          </p:cNvCxnSpPr>
          <p:nvPr/>
        </p:nvCxnSpPr>
        <p:spPr>
          <a:xfrm>
            <a:off x="3735064" y="2721141"/>
            <a:ext cx="868844" cy="0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6515BD-38AA-4CF3-9C3D-72B5BF4C64FC}"/>
              </a:ext>
            </a:extLst>
          </p:cNvPr>
          <p:cNvCxnSpPr>
            <a:cxnSpLocks/>
          </p:cNvCxnSpPr>
          <p:nvPr/>
        </p:nvCxnSpPr>
        <p:spPr>
          <a:xfrm flipV="1">
            <a:off x="3712708" y="3190272"/>
            <a:ext cx="868844" cy="2437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6948F0-7DA1-4FE4-BBC5-28022586AFA2}"/>
              </a:ext>
            </a:extLst>
          </p:cNvPr>
          <p:cNvCxnSpPr>
            <a:cxnSpLocks/>
            <a:stCxn id="14" idx="3"/>
            <a:endCxn id="8" idx="2"/>
          </p:cNvCxnSpPr>
          <p:nvPr/>
        </p:nvCxnSpPr>
        <p:spPr>
          <a:xfrm>
            <a:off x="5952352" y="3667225"/>
            <a:ext cx="1468726" cy="0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36">
            <a:extLst>
              <a:ext uri="{FF2B5EF4-FFF2-40B4-BE49-F238E27FC236}">
                <a16:creationId xmlns:a16="http://schemas.microsoft.com/office/drawing/2014/main" id="{1BB05292-7F66-4572-ABDD-71FF8E15B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06971"/>
              </p:ext>
            </p:extLst>
          </p:nvPr>
        </p:nvGraphicFramePr>
        <p:xfrm>
          <a:off x="9830152" y="1564036"/>
          <a:ext cx="653351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351">
                  <a:extLst>
                    <a:ext uri="{9D8B030D-6E8A-4147-A177-3AD203B41FA5}">
                      <a16:colId xmlns:a16="http://schemas.microsoft.com/office/drawing/2014/main" val="2624625243"/>
                    </a:ext>
                  </a:extLst>
                </a:gridCol>
              </a:tblGrid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71291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3117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6908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9345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9925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71925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7648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0.70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60658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0.80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111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0.75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17429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0.60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0668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92090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DFB8F17-96E4-4D77-A0B0-B258689F69F3}"/>
              </a:ext>
            </a:extLst>
          </p:cNvPr>
          <p:cNvSpPr txBox="1"/>
          <p:nvPr/>
        </p:nvSpPr>
        <p:spPr>
          <a:xfrm>
            <a:off x="7761750" y="1538822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1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E3FBE0-D9C0-402F-9371-4807429B6825}"/>
              </a:ext>
            </a:extLst>
          </p:cNvPr>
          <p:cNvSpPr txBox="1"/>
          <p:nvPr/>
        </p:nvSpPr>
        <p:spPr>
          <a:xfrm>
            <a:off x="7750599" y="1962176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2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4DEB1A-3AC6-40E6-8EB0-51A0812E1F47}"/>
              </a:ext>
            </a:extLst>
          </p:cNvPr>
          <p:cNvSpPr txBox="1"/>
          <p:nvPr/>
        </p:nvSpPr>
        <p:spPr>
          <a:xfrm>
            <a:off x="7761749" y="5583824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k</a:t>
            </a:r>
            <a:endParaRPr lang="en-IN" dirty="0"/>
          </a:p>
        </p:txBody>
      </p:sp>
      <p:graphicFrame>
        <p:nvGraphicFramePr>
          <p:cNvPr id="25" name="Table 36">
            <a:extLst>
              <a:ext uri="{FF2B5EF4-FFF2-40B4-BE49-F238E27FC236}">
                <a16:creationId xmlns:a16="http://schemas.microsoft.com/office/drawing/2014/main" id="{CBDC242D-4551-4969-9FAB-18340BE96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93638"/>
              </p:ext>
            </p:extLst>
          </p:nvPr>
        </p:nvGraphicFramePr>
        <p:xfrm>
          <a:off x="10759555" y="1578543"/>
          <a:ext cx="653351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351">
                  <a:extLst>
                    <a:ext uri="{9D8B030D-6E8A-4147-A177-3AD203B41FA5}">
                      <a16:colId xmlns:a16="http://schemas.microsoft.com/office/drawing/2014/main" val="2624625243"/>
                    </a:ext>
                  </a:extLst>
                </a:gridCol>
              </a:tblGrid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71291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3117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6908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9345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9925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71925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7648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_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60658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111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17429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0668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920906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482AA-5000-4B90-B2EC-787456F61370}"/>
              </a:ext>
            </a:extLst>
          </p:cNvPr>
          <p:cNvCxnSpPr>
            <a:cxnSpLocks/>
          </p:cNvCxnSpPr>
          <p:nvPr/>
        </p:nvCxnSpPr>
        <p:spPr>
          <a:xfrm>
            <a:off x="9385023" y="3646370"/>
            <a:ext cx="267172" cy="0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348D0C-2A30-4A74-8097-3631E598D6EA}"/>
              </a:ext>
            </a:extLst>
          </p:cNvPr>
          <p:cNvCxnSpPr/>
          <p:nvPr/>
        </p:nvCxnSpPr>
        <p:spPr>
          <a:xfrm>
            <a:off x="11588817" y="3646370"/>
            <a:ext cx="413886" cy="0"/>
          </a:xfrm>
          <a:prstGeom prst="line">
            <a:avLst/>
          </a:prstGeom>
          <a:ln w="412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AC444B-3957-4A43-BC6C-5DC4A138CC50}"/>
              </a:ext>
            </a:extLst>
          </p:cNvPr>
          <p:cNvSpPr txBox="1"/>
          <p:nvPr/>
        </p:nvSpPr>
        <p:spPr>
          <a:xfrm>
            <a:off x="9663146" y="6083369"/>
            <a:ext cx="918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Scaled 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1</a:t>
            </a: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06267-A7A4-4542-A1ED-D83035EAFA4B}"/>
              </a:ext>
            </a:extLst>
          </p:cNvPr>
          <p:cNvSpPr txBox="1"/>
          <p:nvPr/>
        </p:nvSpPr>
        <p:spPr>
          <a:xfrm>
            <a:off x="10626929" y="6083369"/>
            <a:ext cx="918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Scaled 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2</a:t>
            </a: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92B437B-BBD7-4355-9B58-16623E776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" y="3631794"/>
            <a:ext cx="3181326" cy="2120884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4A5570-E5B7-4532-8FF0-B3F0FEA3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3" y="3101087"/>
            <a:ext cx="2384059" cy="1589373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93EDB2-F92B-4696-8650-FA0CE7477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7" y="2559996"/>
            <a:ext cx="1889771" cy="1259847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8E04DA7-2E24-46B3-855A-853D8863B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31" y="2095503"/>
            <a:ext cx="1394949" cy="929966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94F266E-15CA-458C-9AC9-748152C75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92" y="1607241"/>
            <a:ext cx="1092836" cy="728557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CE9D58-86DD-4896-83FC-5259293850F2}"/>
              </a:ext>
            </a:extLst>
          </p:cNvPr>
          <p:cNvCxnSpPr>
            <a:cxnSpLocks/>
          </p:cNvCxnSpPr>
          <p:nvPr/>
        </p:nvCxnSpPr>
        <p:spPr>
          <a:xfrm flipV="1">
            <a:off x="3738581" y="3667224"/>
            <a:ext cx="868844" cy="2437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7C78B2D-D0F2-4D6A-9142-BD81F57D4D5D}"/>
              </a:ext>
            </a:extLst>
          </p:cNvPr>
          <p:cNvCxnSpPr>
            <a:cxnSpLocks/>
          </p:cNvCxnSpPr>
          <p:nvPr/>
        </p:nvCxnSpPr>
        <p:spPr>
          <a:xfrm flipV="1">
            <a:off x="3766196" y="4263447"/>
            <a:ext cx="868844" cy="2437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B39F8DB-8DCB-4D0C-927A-DFC902D9282E}"/>
              </a:ext>
            </a:extLst>
          </p:cNvPr>
          <p:cNvSpPr txBox="1"/>
          <p:nvPr/>
        </p:nvSpPr>
        <p:spPr>
          <a:xfrm>
            <a:off x="1146609" y="5598331"/>
            <a:ext cx="1772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Image Pyramid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92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6D4AE7B6-08E4-4D85-B939-E4F06CE72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72067"/>
              </p:ext>
            </p:extLst>
          </p:nvPr>
        </p:nvGraphicFramePr>
        <p:xfrm>
          <a:off x="8060134" y="1572474"/>
          <a:ext cx="320375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79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0269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B3F561-F901-4E70-961B-30D978ACDD49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40BF0-62EC-4862-81BF-A65F8305B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8" y="2126294"/>
            <a:ext cx="5420202" cy="3613468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10FDA-A615-4F0A-B2F0-D0DFCA174643}"/>
              </a:ext>
            </a:extLst>
          </p:cNvPr>
          <p:cNvSpPr txBox="1"/>
          <p:nvPr/>
        </p:nvSpPr>
        <p:spPr>
          <a:xfrm>
            <a:off x="675798" y="725007"/>
            <a:ext cx="542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find Localize Bbox in query image ?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E35F4D3-95EC-4836-B495-D824F8E21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002640"/>
              </p:ext>
            </p:extLst>
          </p:nvPr>
        </p:nvGraphicFramePr>
        <p:xfrm>
          <a:off x="6979417" y="2512195"/>
          <a:ext cx="320375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79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0269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C9D39C-56BF-4FA6-A041-52FFB3D57733}"/>
              </a:ext>
            </a:extLst>
          </p:cNvPr>
          <p:cNvSpPr txBox="1"/>
          <p:nvPr/>
        </p:nvSpPr>
        <p:spPr>
          <a:xfrm>
            <a:off x="6979417" y="5120642"/>
            <a:ext cx="344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Confidence Score for Each window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8F2F8-7103-4F8E-800A-0E9E340CF701}"/>
              </a:ext>
            </a:extLst>
          </p:cNvPr>
          <p:cNvSpPr txBox="1"/>
          <p:nvPr/>
        </p:nvSpPr>
        <p:spPr>
          <a:xfrm>
            <a:off x="5184314" y="6596390"/>
            <a:ext cx="2161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Note: pixel by pixel sliding window</a:t>
            </a:r>
            <a:endParaRPr lang="en-IN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4D790-6E39-46ED-8322-32AE52D061DD}"/>
              </a:ext>
            </a:extLst>
          </p:cNvPr>
          <p:cNvSpPr/>
          <p:nvPr/>
        </p:nvSpPr>
        <p:spPr>
          <a:xfrm>
            <a:off x="1955231" y="2471225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4F190E-2E16-40BC-BA86-31AE8CFCD3DA}"/>
              </a:ext>
            </a:extLst>
          </p:cNvPr>
          <p:cNvSpPr/>
          <p:nvPr/>
        </p:nvSpPr>
        <p:spPr>
          <a:xfrm>
            <a:off x="1234288" y="2375807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432528-2DF5-48B4-9722-B6F03C27B716}"/>
              </a:ext>
            </a:extLst>
          </p:cNvPr>
          <p:cNvSpPr/>
          <p:nvPr/>
        </p:nvSpPr>
        <p:spPr>
          <a:xfrm>
            <a:off x="1360720" y="2461540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223781-20D4-405A-9546-9CDEA60812BA}"/>
              </a:ext>
            </a:extLst>
          </p:cNvPr>
          <p:cNvSpPr/>
          <p:nvPr/>
        </p:nvSpPr>
        <p:spPr>
          <a:xfrm>
            <a:off x="1594760" y="2241873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5CD78F-B6C1-42DB-9499-E899DB443899}"/>
              </a:ext>
            </a:extLst>
          </p:cNvPr>
          <p:cNvSpPr/>
          <p:nvPr/>
        </p:nvSpPr>
        <p:spPr>
          <a:xfrm>
            <a:off x="2225403" y="2241872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E722C9-174C-4211-BADF-8DCAB5D59CD4}"/>
              </a:ext>
            </a:extLst>
          </p:cNvPr>
          <p:cNvSpPr/>
          <p:nvPr/>
        </p:nvSpPr>
        <p:spPr>
          <a:xfrm>
            <a:off x="2315702" y="2404299"/>
            <a:ext cx="1905569" cy="266821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113B2-1BDE-485D-8DD5-F3CEFAC3D694}"/>
              </a:ext>
            </a:extLst>
          </p:cNvPr>
          <p:cNvSpPr/>
          <p:nvPr/>
        </p:nvSpPr>
        <p:spPr>
          <a:xfrm>
            <a:off x="1892767" y="2326594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240CBA-5908-4DC6-B91C-B43CEE9610F7}"/>
              </a:ext>
            </a:extLst>
          </p:cNvPr>
          <p:cNvSpPr/>
          <p:nvPr/>
        </p:nvSpPr>
        <p:spPr>
          <a:xfrm>
            <a:off x="2008830" y="2942942"/>
            <a:ext cx="1106906" cy="159092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684DCD-9720-4CB0-BB6B-99003E06816C}"/>
              </a:ext>
            </a:extLst>
          </p:cNvPr>
          <p:cNvSpPr/>
          <p:nvPr/>
        </p:nvSpPr>
        <p:spPr>
          <a:xfrm>
            <a:off x="2631363" y="2514564"/>
            <a:ext cx="1211970" cy="174942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58195-3183-427B-9A98-E7B46471CA3D}"/>
              </a:ext>
            </a:extLst>
          </p:cNvPr>
          <p:cNvSpPr/>
          <p:nvPr/>
        </p:nvSpPr>
        <p:spPr>
          <a:xfrm>
            <a:off x="2308868" y="2852634"/>
            <a:ext cx="1317891" cy="195037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BEF00D-DFB6-4C51-88BF-C56AA4607276}"/>
              </a:ext>
            </a:extLst>
          </p:cNvPr>
          <p:cNvCxnSpPr>
            <a:cxnSpLocks/>
          </p:cNvCxnSpPr>
          <p:nvPr/>
        </p:nvCxnSpPr>
        <p:spPr>
          <a:xfrm flipV="1">
            <a:off x="10467189" y="4424587"/>
            <a:ext cx="364091" cy="356134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72F8B5C-CBC4-487F-AD1E-B4351528A15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3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DA9D5-1211-4946-B650-2158F0EBD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8" y="2126294"/>
            <a:ext cx="5420202" cy="3613468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2FD802-9AD9-4111-898E-1A8E199FE19E}"/>
              </a:ext>
            </a:extLst>
          </p:cNvPr>
          <p:cNvSpPr/>
          <p:nvPr/>
        </p:nvSpPr>
        <p:spPr>
          <a:xfrm>
            <a:off x="1955231" y="2471225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F5CD2-92D6-49F9-A198-CF1594662840}"/>
              </a:ext>
            </a:extLst>
          </p:cNvPr>
          <p:cNvSpPr/>
          <p:nvPr/>
        </p:nvSpPr>
        <p:spPr>
          <a:xfrm>
            <a:off x="1892767" y="2326594"/>
            <a:ext cx="2266040" cy="326853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86A5A3-D48F-43C7-B0A1-368339A7C615}"/>
              </a:ext>
            </a:extLst>
          </p:cNvPr>
          <p:cNvCxnSpPr>
            <a:cxnSpLocks/>
          </p:cNvCxnSpPr>
          <p:nvPr/>
        </p:nvCxnSpPr>
        <p:spPr>
          <a:xfrm>
            <a:off x="478498" y="2309930"/>
            <a:ext cx="1414269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729526-5281-499A-970E-6E4FD8C28BA3}"/>
              </a:ext>
            </a:extLst>
          </p:cNvPr>
          <p:cNvCxnSpPr>
            <a:cxnSpLocks/>
          </p:cNvCxnSpPr>
          <p:nvPr/>
        </p:nvCxnSpPr>
        <p:spPr>
          <a:xfrm>
            <a:off x="1906630" y="1741118"/>
            <a:ext cx="0" cy="568812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3597A3-FD00-4FBD-82A9-5818F21ADC14}"/>
              </a:ext>
            </a:extLst>
          </p:cNvPr>
          <p:cNvCxnSpPr>
            <a:cxnSpLocks/>
          </p:cNvCxnSpPr>
          <p:nvPr/>
        </p:nvCxnSpPr>
        <p:spPr>
          <a:xfrm flipH="1">
            <a:off x="4221271" y="5595131"/>
            <a:ext cx="533857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B0F724-F561-4AD9-A9C9-28D3C7F11E46}"/>
              </a:ext>
            </a:extLst>
          </p:cNvPr>
          <p:cNvCxnSpPr>
            <a:cxnSpLocks/>
          </p:cNvCxnSpPr>
          <p:nvPr/>
        </p:nvCxnSpPr>
        <p:spPr>
          <a:xfrm flipV="1">
            <a:off x="4158807" y="5625947"/>
            <a:ext cx="1" cy="479992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BD9AD497-02AD-4D8E-A0FB-A5BFF1FC1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4179"/>
              </p:ext>
            </p:extLst>
          </p:nvPr>
        </p:nvGraphicFramePr>
        <p:xfrm>
          <a:off x="8060134" y="1572474"/>
          <a:ext cx="320375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79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0269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F2DED3D8-36ED-463B-8958-9DA3206C9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15380"/>
              </p:ext>
            </p:extLst>
          </p:nvPr>
        </p:nvGraphicFramePr>
        <p:xfrm>
          <a:off x="6979417" y="2512195"/>
          <a:ext cx="320375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79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57679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0269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  <a:endParaRPr lang="en-IN" dirty="0"/>
                    </a:p>
                  </a:txBody>
                  <a:tcPr>
                    <a:pattFill prst="pct50">
                      <a:fgClr>
                        <a:schemeClr val="accent2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0269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02C2F5F-8FCF-49A7-8309-653890C5F7EF}"/>
              </a:ext>
            </a:extLst>
          </p:cNvPr>
          <p:cNvSpPr txBox="1"/>
          <p:nvPr/>
        </p:nvSpPr>
        <p:spPr>
          <a:xfrm>
            <a:off x="6858961" y="5104112"/>
            <a:ext cx="344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Confidence Score for Each window and each scaled Image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CAA61E-D47D-4400-B8BD-1FE694BD01E8}"/>
              </a:ext>
            </a:extLst>
          </p:cNvPr>
          <p:cNvCxnSpPr>
            <a:cxnSpLocks/>
          </p:cNvCxnSpPr>
          <p:nvPr/>
        </p:nvCxnSpPr>
        <p:spPr>
          <a:xfrm flipV="1">
            <a:off x="10467189" y="4424587"/>
            <a:ext cx="364091" cy="356134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181E1A-B24F-4FF0-95F5-609ABDC31E7D}"/>
              </a:ext>
            </a:extLst>
          </p:cNvPr>
          <p:cNvSpPr txBox="1"/>
          <p:nvPr/>
        </p:nvSpPr>
        <p:spPr>
          <a:xfrm>
            <a:off x="5962087" y="5917550"/>
            <a:ext cx="6082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Choose top confidence score Bbox and Remove  Other Bbox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4E1BC-D142-4F22-8D90-2F061FD7162B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46DFD-EE91-461B-AEC9-0551B5BAD3EC}"/>
              </a:ext>
            </a:extLst>
          </p:cNvPr>
          <p:cNvSpPr txBox="1"/>
          <p:nvPr/>
        </p:nvSpPr>
        <p:spPr>
          <a:xfrm>
            <a:off x="675798" y="725007"/>
            <a:ext cx="542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to find Localize Bbox in query image ?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F41ACE-9FB7-4ACF-A107-7FC7D2414061}"/>
              </a:ext>
            </a:extLst>
          </p:cNvPr>
          <p:cNvSpPr txBox="1"/>
          <p:nvPr/>
        </p:nvSpPr>
        <p:spPr>
          <a:xfrm>
            <a:off x="6269464" y="2637908"/>
            <a:ext cx="4667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  <a:p>
            <a:endParaRPr lang="en-IN" dirty="0"/>
          </a:p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IN" dirty="0"/>
          </a:p>
          <a:p>
            <a:endParaRPr lang="en-IN" dirty="0"/>
          </a:p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IN" dirty="0"/>
          </a:p>
          <a:p>
            <a:endParaRPr lang="en-IN" dirty="0"/>
          </a:p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IN" dirty="0"/>
          </a:p>
          <a:p>
            <a:endParaRPr lang="en-IN" dirty="0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9833766F-E021-446F-91CC-B77EBA47910E}"/>
              </a:ext>
            </a:extLst>
          </p:cNvPr>
          <p:cNvSpPr/>
          <p:nvPr/>
        </p:nvSpPr>
        <p:spPr>
          <a:xfrm>
            <a:off x="6096000" y="2602963"/>
            <a:ext cx="134472" cy="217775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0EF56340-77F9-42D8-B769-1BDE68A7778F}"/>
              </a:ext>
            </a:extLst>
          </p:cNvPr>
          <p:cNvSpPr/>
          <p:nvPr/>
        </p:nvSpPr>
        <p:spPr>
          <a:xfrm rot="10800000">
            <a:off x="6647436" y="2602963"/>
            <a:ext cx="134472" cy="217775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8CBEFE27-BB15-4041-B228-A4AC56480B4D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37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93C20F-1E18-497C-85F7-194A6574977F}"/>
              </a:ext>
            </a:extLst>
          </p:cNvPr>
          <p:cNvSpPr txBox="1"/>
          <p:nvPr/>
        </p:nvSpPr>
        <p:spPr>
          <a:xfrm>
            <a:off x="3188599" y="0"/>
            <a:ext cx="5814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Localization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4912E-02B5-4083-8C24-9FE38FCBCCA0}"/>
              </a:ext>
            </a:extLst>
          </p:cNvPr>
          <p:cNvSpPr txBox="1"/>
          <p:nvPr/>
        </p:nvSpPr>
        <p:spPr>
          <a:xfrm>
            <a:off x="1118152" y="3592757"/>
            <a:ext cx="3248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Size Problem: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Image Pyramid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B0CC2-2D58-41DA-B1B8-8D181D0FE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00" y="3638818"/>
            <a:ext cx="2384943" cy="1589962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91E14-3B77-4BCD-89DC-7C81B982D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98" y="3574615"/>
            <a:ext cx="1787256" cy="1191504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E434CC-13F5-430B-A810-4C2E9C80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74" y="3489330"/>
            <a:ext cx="1416704" cy="944469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35250D-A904-4018-85C8-F893C5794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95" y="3433081"/>
            <a:ext cx="1045751" cy="697167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2AB4BA-08EE-4794-9DEC-A0DE70F40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56" y="3365729"/>
            <a:ext cx="819266" cy="546177"/>
          </a:xfrm>
          <a:prstGeom prst="rect">
            <a:avLst/>
          </a:prstGeom>
          <a:ln>
            <a:noFill/>
          </a:ln>
          <a:scene3d>
            <a:camera prst="isometricOffAxis1Top"/>
            <a:lightRig rig="threePt" dir="t"/>
          </a:scene3d>
          <a:sp3d>
            <a:bevelT w="6350" h="44450"/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79D134-A599-41BC-8559-C3D5B8D67058}"/>
              </a:ext>
            </a:extLst>
          </p:cNvPr>
          <p:cNvSpPr txBox="1"/>
          <p:nvPr/>
        </p:nvSpPr>
        <p:spPr>
          <a:xfrm rot="1285989">
            <a:off x="8837776" y="4621728"/>
            <a:ext cx="1328486" cy="646331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Image Pyramid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1228FC-A3F8-492D-9AAA-2D7EF6D85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01" y="1213813"/>
            <a:ext cx="2308137" cy="153875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AF114C-7DD7-402F-8140-430C53C4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6459"/>
            <a:ext cx="503062" cy="70743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E8E46C-B5E0-46ED-A43C-0170A50E46D0}"/>
              </a:ext>
            </a:extLst>
          </p:cNvPr>
          <p:cNvSpPr/>
          <p:nvPr/>
        </p:nvSpPr>
        <p:spPr>
          <a:xfrm>
            <a:off x="7607400" y="1213813"/>
            <a:ext cx="1012765" cy="114194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03A7388-7E26-42B7-8603-81046D33F8A6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H="1" flipV="1">
            <a:off x="7129334" y="432010"/>
            <a:ext cx="202646" cy="1766252"/>
          </a:xfrm>
          <a:prstGeom prst="curvedConnector3">
            <a:avLst>
              <a:gd name="adj1" fmla="val -112808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E57CD5-6410-4F8F-B426-1D3E7AA450A6}"/>
              </a:ext>
            </a:extLst>
          </p:cNvPr>
          <p:cNvSpPr txBox="1"/>
          <p:nvPr/>
        </p:nvSpPr>
        <p:spPr>
          <a:xfrm>
            <a:off x="1118152" y="16205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Localization Problem: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Sliding window</a:t>
            </a:r>
            <a:endParaRPr lang="en-IN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36F8824-15B3-4C96-8848-D17192DB2EA8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8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9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467BCC-AEC6-4319-ABF5-A1E0F5631D0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D1F33-C5AD-4B9C-9B4C-2F35F8F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35" y="2018268"/>
            <a:ext cx="2391109" cy="1552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D2CFC-68EC-4427-8C27-683B7C185A67}"/>
              </a:ext>
            </a:extLst>
          </p:cNvPr>
          <p:cNvSpPr txBox="1"/>
          <p:nvPr/>
        </p:nvSpPr>
        <p:spPr>
          <a:xfrm>
            <a:off x="1221557" y="1310383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Detection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D17DA-E3DD-47B6-B411-818B0660FAB2}"/>
              </a:ext>
            </a:extLst>
          </p:cNvPr>
          <p:cNvSpPr txBox="1"/>
          <p:nvPr/>
        </p:nvSpPr>
        <p:spPr>
          <a:xfrm>
            <a:off x="725465" y="3976842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Cat and Dog + Bounding Box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62F22-3B98-4FC5-BF80-528B2DFE7069}"/>
              </a:ext>
            </a:extLst>
          </p:cNvPr>
          <p:cNvSpPr txBox="1"/>
          <p:nvPr/>
        </p:nvSpPr>
        <p:spPr>
          <a:xfrm>
            <a:off x="725465" y="4626339"/>
            <a:ext cx="254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Multiple Objects + Localize all objects</a:t>
            </a:r>
            <a:endParaRPr lang="en-IN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772532-24B6-442C-8C7E-8BB74E2BE533}"/>
              </a:ext>
            </a:extLst>
          </p:cNvPr>
          <p:cNvSpPr/>
          <p:nvPr/>
        </p:nvSpPr>
        <p:spPr>
          <a:xfrm>
            <a:off x="8251538" y="3925473"/>
            <a:ext cx="1869492" cy="838893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A48FE2-AB90-48A5-B652-CE59193B1BA8}"/>
              </a:ext>
            </a:extLst>
          </p:cNvPr>
          <p:cNvCxnSpPr>
            <a:cxnSpLocks/>
          </p:cNvCxnSpPr>
          <p:nvPr/>
        </p:nvCxnSpPr>
        <p:spPr>
          <a:xfrm>
            <a:off x="3564512" y="2817233"/>
            <a:ext cx="534204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A0E4EA-9191-492C-8B4F-0674CF02D6D7}"/>
              </a:ext>
            </a:extLst>
          </p:cNvPr>
          <p:cNvSpPr txBox="1"/>
          <p:nvPr/>
        </p:nvSpPr>
        <p:spPr>
          <a:xfrm>
            <a:off x="8251538" y="3976842"/>
            <a:ext cx="1869492" cy="71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Multi Classes</a:t>
            </a:r>
            <a:endParaRPr lang="en-IN" dirty="0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45920509-AD74-4F71-89FE-CE45FD6A2D3B}"/>
              </a:ext>
            </a:extLst>
          </p:cNvPr>
          <p:cNvSpPr/>
          <p:nvPr/>
        </p:nvSpPr>
        <p:spPr>
          <a:xfrm rot="5400000">
            <a:off x="4378177" y="1835260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B0F1D4-F343-4711-8DA7-0504A4F44134}"/>
              </a:ext>
            </a:extLst>
          </p:cNvPr>
          <p:cNvCxnSpPr>
            <a:cxnSpLocks/>
          </p:cNvCxnSpPr>
          <p:nvPr/>
        </p:nvCxnSpPr>
        <p:spPr>
          <a:xfrm>
            <a:off x="6375748" y="2918564"/>
            <a:ext cx="1640910" cy="1432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26C5B56-3D55-4C34-B3D8-7CA96A3330F9}"/>
              </a:ext>
            </a:extLst>
          </p:cNvPr>
          <p:cNvCxnSpPr>
            <a:cxnSpLocks/>
          </p:cNvCxnSpPr>
          <p:nvPr/>
        </p:nvCxnSpPr>
        <p:spPr>
          <a:xfrm flipV="1">
            <a:off x="6375748" y="1352811"/>
            <a:ext cx="1653436" cy="15708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3951A-A1C6-46DC-B35F-E6F8229221BE}"/>
              </a:ext>
            </a:extLst>
          </p:cNvPr>
          <p:cNvSpPr/>
          <p:nvPr/>
        </p:nvSpPr>
        <p:spPr>
          <a:xfrm>
            <a:off x="8251538" y="998868"/>
            <a:ext cx="2733788" cy="838894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70737-E181-4B20-AD41-6AAC5C9F1865}"/>
              </a:ext>
            </a:extLst>
          </p:cNvPr>
          <p:cNvSpPr txBox="1"/>
          <p:nvPr/>
        </p:nvSpPr>
        <p:spPr>
          <a:xfrm>
            <a:off x="8251538" y="998868"/>
            <a:ext cx="2733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95000"/>
                  </a:schemeClr>
                </a:solidFill>
              </a:rPr>
              <a:t>Bounding Box of multiple objects</a:t>
            </a:r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A8EEDFD2-B130-45DB-930F-042FF8940B64}"/>
              </a:ext>
            </a:extLst>
          </p:cNvPr>
          <p:cNvSpPr/>
          <p:nvPr/>
        </p:nvSpPr>
        <p:spPr>
          <a:xfrm>
            <a:off x="11128387" y="858292"/>
            <a:ext cx="626301" cy="11200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1200" dirty="0"/>
              <a:t>x</a:t>
            </a:r>
          </a:p>
          <a:p>
            <a:pPr algn="ctr"/>
            <a:r>
              <a:rPr lang="en-IN" dirty="0"/>
              <a:t>b</a:t>
            </a:r>
            <a:r>
              <a:rPr lang="en-IN" sz="1200" dirty="0"/>
              <a:t>y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h</a:t>
            </a:r>
          </a:p>
          <a:p>
            <a:pPr algn="ctr"/>
            <a:r>
              <a:rPr lang="en-IN" dirty="0"/>
              <a:t>b</a:t>
            </a:r>
            <a:r>
              <a:rPr lang="en-IN" sz="900" dirty="0"/>
              <a:t>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F4F204-70CD-43DB-9415-8F4256EE2B26}"/>
              </a:ext>
            </a:extLst>
          </p:cNvPr>
          <p:cNvSpPr txBox="1"/>
          <p:nvPr/>
        </p:nvSpPr>
        <p:spPr>
          <a:xfrm>
            <a:off x="8251539" y="4835573"/>
            <a:ext cx="1869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Cat and Dog </a:t>
            </a:r>
            <a:endParaRPr lang="en-IN" dirty="0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9E579119-40BD-46FA-94F3-6817F204185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44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4" grpId="0"/>
      <p:bldP spid="15" grpId="0" animBg="1"/>
      <p:bldP spid="18" grpId="0" animBg="1"/>
      <p:bldP spid="19" grpId="0"/>
      <p:bldP spid="20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ED53B-619F-4E1D-8140-C5B866C1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EDADAC-1BBB-42AC-8635-090C217892C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F9DDB-4BCF-4D44-9580-6E3246CAEF0F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0DD890-6082-4B0A-9486-8C90383A0742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273E8B-1EC4-4264-B57F-8E0BC5354157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73A3A-63FD-4388-B2FA-F007321BDC15}"/>
              </a:ext>
            </a:extLst>
          </p:cNvPr>
          <p:cNvSpPr txBox="1"/>
          <p:nvPr/>
        </p:nvSpPr>
        <p:spPr>
          <a:xfrm>
            <a:off x="5501125" y="6627168"/>
            <a:ext cx="1189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Credit: Freepik</a:t>
            </a:r>
            <a:endParaRPr lang="en-IN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65D21-AAC7-45F9-ADB9-9B3A308D769E}"/>
              </a:ext>
            </a:extLst>
          </p:cNvPr>
          <p:cNvSpPr txBox="1"/>
          <p:nvPr/>
        </p:nvSpPr>
        <p:spPr>
          <a:xfrm>
            <a:off x="4451684" y="2896038"/>
            <a:ext cx="662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Can we use all the previously learned Concept for Object Detection ?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38B273-F6F1-4C34-B41E-8EC72C5AD4D1}"/>
              </a:ext>
            </a:extLst>
          </p:cNvPr>
          <p:cNvSpPr/>
          <p:nvPr/>
        </p:nvSpPr>
        <p:spPr>
          <a:xfrm>
            <a:off x="6391175" y="3581199"/>
            <a:ext cx="2210604" cy="136506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HOG +SVM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Pyramid</a:t>
            </a:r>
            <a:endParaRPr lang="en-IN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C63ECCCE-353E-47F8-AB39-E4816F9D3CC4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08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/>
      <p:bldP spid="14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410B4-CC82-4AA1-96AC-4B83301C1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0DD5D4-9CF4-44DB-ADDE-44BF1681B098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6DE147-56B0-4B48-A1C4-11B91C3805F2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B0EE9-A0CB-4B49-BDC8-2C3A4C91B717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D4E05-8342-42AF-B1D6-FD32E55FE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54" y="1454856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BB8BC0-FA05-4826-BB1A-17EF079F9C1B}"/>
              </a:ext>
            </a:extLst>
          </p:cNvPr>
          <p:cNvSpPr/>
          <p:nvPr/>
        </p:nvSpPr>
        <p:spPr>
          <a:xfrm>
            <a:off x="4759890" y="1454857"/>
            <a:ext cx="1336110" cy="1974143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DED69-2D7C-4439-B02F-94941CC24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77" y="1943372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B117D4-62AC-417B-AE22-34C400B3643E}"/>
              </a:ext>
            </a:extLst>
          </p:cNvPr>
          <p:cNvSpPr/>
          <p:nvPr/>
        </p:nvSpPr>
        <p:spPr>
          <a:xfrm>
            <a:off x="8270163" y="2707461"/>
            <a:ext cx="1336110" cy="1974143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950F75-EBAE-4F1D-835F-5CAD3258C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67" y="2095772"/>
            <a:ext cx="1786092" cy="267598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AEFD2E-5AA7-45B0-B15A-30BF4ED5BDAF}"/>
              </a:ext>
            </a:extLst>
          </p:cNvPr>
          <p:cNvSpPr/>
          <p:nvPr/>
        </p:nvSpPr>
        <p:spPr>
          <a:xfrm>
            <a:off x="8761667" y="2617307"/>
            <a:ext cx="764707" cy="1337992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0B9B30-7483-40B8-8321-AC1091A43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498" y="1853220"/>
            <a:ext cx="1336110" cy="200180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A9C4473-46A0-4DC2-8122-A52D635169D0}"/>
              </a:ext>
            </a:extLst>
          </p:cNvPr>
          <p:cNvSpPr/>
          <p:nvPr/>
        </p:nvSpPr>
        <p:spPr>
          <a:xfrm>
            <a:off x="8905563" y="2331372"/>
            <a:ext cx="677416" cy="849807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4D4681-8731-43F8-8D1F-D77D18560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56" y="1668870"/>
            <a:ext cx="1017097" cy="15238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527B067-B02D-40A1-BA77-32ED08DE267C}"/>
              </a:ext>
            </a:extLst>
          </p:cNvPr>
          <p:cNvSpPr/>
          <p:nvPr/>
        </p:nvSpPr>
        <p:spPr>
          <a:xfrm>
            <a:off x="9076526" y="2038961"/>
            <a:ext cx="509286" cy="646905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E4E7685-2F50-48AF-8995-260613F79D5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8B5C9C-D42E-4202-8B52-D8F81F581421}"/>
              </a:ext>
            </a:extLst>
          </p:cNvPr>
          <p:cNvSpPr txBox="1"/>
          <p:nvPr/>
        </p:nvSpPr>
        <p:spPr>
          <a:xfrm>
            <a:off x="886658" y="5721393"/>
            <a:ext cx="248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with ground truth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4D7614-60A8-490E-A7CF-DFC462D16FCC}"/>
              </a:ext>
            </a:extLst>
          </p:cNvPr>
          <p:cNvSpPr txBox="1"/>
          <p:nvPr/>
        </p:nvSpPr>
        <p:spPr>
          <a:xfrm>
            <a:off x="4778354" y="5706991"/>
            <a:ext cx="16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Sliding Window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EF9F42-41B6-45AD-A375-AB9099D433AC}"/>
              </a:ext>
            </a:extLst>
          </p:cNvPr>
          <p:cNvSpPr txBox="1"/>
          <p:nvPr/>
        </p:nvSpPr>
        <p:spPr>
          <a:xfrm>
            <a:off x="8288912" y="5706991"/>
            <a:ext cx="326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Image Pyramid + Sliding Window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0028B90E-5624-4E5D-9951-298C3F3C922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1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2" grpId="0" animBg="1"/>
      <p:bldP spid="26" grpId="0" animBg="1"/>
      <p:bldP spid="30" grpId="0" animBg="1"/>
      <p:bldP spid="35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C35E5-47A8-4D94-8A41-AA97D79DA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1" y="1343541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509A4-07B0-465F-906A-CA0598252C42}"/>
              </a:ext>
            </a:extLst>
          </p:cNvPr>
          <p:cNvSpPr/>
          <p:nvPr/>
        </p:nvSpPr>
        <p:spPr>
          <a:xfrm>
            <a:off x="562087" y="2107630"/>
            <a:ext cx="1336110" cy="1974143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0E347-0889-4DF5-8146-39691B9C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91" y="1495941"/>
            <a:ext cx="1786092" cy="267598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FFAC1F-9604-4DA7-BF4A-FAC82EB676BC}"/>
              </a:ext>
            </a:extLst>
          </p:cNvPr>
          <p:cNvSpPr/>
          <p:nvPr/>
        </p:nvSpPr>
        <p:spPr>
          <a:xfrm>
            <a:off x="1053591" y="2017476"/>
            <a:ext cx="764707" cy="1337992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34B8-C92D-4474-BE8A-4131EEA7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22" y="1253389"/>
            <a:ext cx="1336110" cy="200180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7B2F07-533F-4721-A203-16F6D6B79855}"/>
              </a:ext>
            </a:extLst>
          </p:cNvPr>
          <p:cNvSpPr/>
          <p:nvPr/>
        </p:nvSpPr>
        <p:spPr>
          <a:xfrm>
            <a:off x="1197487" y="1731541"/>
            <a:ext cx="677416" cy="849807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D99F9C-7A4A-4454-8EDE-64928481A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0" y="1069039"/>
            <a:ext cx="1017097" cy="15238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EC3B82-0696-4DCD-93AB-39916A400A17}"/>
              </a:ext>
            </a:extLst>
          </p:cNvPr>
          <p:cNvSpPr/>
          <p:nvPr/>
        </p:nvSpPr>
        <p:spPr>
          <a:xfrm>
            <a:off x="1368450" y="1439130"/>
            <a:ext cx="509286" cy="646905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1DCD6-2B12-4B1A-B45D-FC2654512004}"/>
              </a:ext>
            </a:extLst>
          </p:cNvPr>
          <p:cNvSpPr txBox="1"/>
          <p:nvPr/>
        </p:nvSpPr>
        <p:spPr>
          <a:xfrm>
            <a:off x="667953" y="4565745"/>
            <a:ext cx="326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Image Pyramid + Sliding Window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63080E-036A-4299-9CF1-DF704FD9717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F32D99E6-4C3C-4983-AA2A-7FB98075825C}"/>
              </a:ext>
            </a:extLst>
          </p:cNvPr>
          <p:cNvSpPr/>
          <p:nvPr/>
        </p:nvSpPr>
        <p:spPr>
          <a:xfrm rot="5400000">
            <a:off x="7762447" y="2335712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5018F-BACF-4F95-990C-D0DC16800CDC}"/>
              </a:ext>
            </a:extLst>
          </p:cNvPr>
          <p:cNvSpPr/>
          <p:nvPr/>
        </p:nvSpPr>
        <p:spPr>
          <a:xfrm>
            <a:off x="4997719" y="1229003"/>
            <a:ext cx="1094748" cy="417736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Crops </a:t>
            </a:r>
          </a:p>
          <a:p>
            <a:pPr algn="ctr"/>
            <a:r>
              <a:rPr lang="en-US" dirty="0"/>
              <a:t>of each scale image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26BB30-9E3B-48D9-8A58-8A7A2E47DDBA}"/>
              </a:ext>
            </a:extLst>
          </p:cNvPr>
          <p:cNvCxnSpPr>
            <a:cxnSpLocks/>
          </p:cNvCxnSpPr>
          <p:nvPr/>
        </p:nvCxnSpPr>
        <p:spPr>
          <a:xfrm>
            <a:off x="3903256" y="1816224"/>
            <a:ext cx="868844" cy="0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1D4AFE-83C0-4C1D-8B89-EE47B761F6D5}"/>
              </a:ext>
            </a:extLst>
          </p:cNvPr>
          <p:cNvCxnSpPr>
            <a:cxnSpLocks/>
          </p:cNvCxnSpPr>
          <p:nvPr/>
        </p:nvCxnSpPr>
        <p:spPr>
          <a:xfrm>
            <a:off x="3875179" y="2371601"/>
            <a:ext cx="868844" cy="0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8ECC38-3F6E-4C56-9D9C-A23AD771E1D2}"/>
              </a:ext>
            </a:extLst>
          </p:cNvPr>
          <p:cNvCxnSpPr>
            <a:cxnSpLocks/>
          </p:cNvCxnSpPr>
          <p:nvPr/>
        </p:nvCxnSpPr>
        <p:spPr>
          <a:xfrm flipV="1">
            <a:off x="3852823" y="2840732"/>
            <a:ext cx="868844" cy="2437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878C62-A4D4-4A8A-93BC-FF7AC3F03F17}"/>
              </a:ext>
            </a:extLst>
          </p:cNvPr>
          <p:cNvCxnSpPr>
            <a:cxnSpLocks/>
            <a:stCxn id="14" idx="3"/>
            <a:endCxn id="13" idx="2"/>
          </p:cNvCxnSpPr>
          <p:nvPr/>
        </p:nvCxnSpPr>
        <p:spPr>
          <a:xfrm>
            <a:off x="6092467" y="3317685"/>
            <a:ext cx="1468726" cy="0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36">
            <a:extLst>
              <a:ext uri="{FF2B5EF4-FFF2-40B4-BE49-F238E27FC236}">
                <a16:creationId xmlns:a16="http://schemas.microsoft.com/office/drawing/2014/main" id="{32693FBD-54AA-44B6-B844-E70B5B4C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488647"/>
              </p:ext>
            </p:extLst>
          </p:nvPr>
        </p:nvGraphicFramePr>
        <p:xfrm>
          <a:off x="9970267" y="1214496"/>
          <a:ext cx="653351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351">
                  <a:extLst>
                    <a:ext uri="{9D8B030D-6E8A-4147-A177-3AD203B41FA5}">
                      <a16:colId xmlns:a16="http://schemas.microsoft.com/office/drawing/2014/main" val="2624625243"/>
                    </a:ext>
                  </a:extLst>
                </a:gridCol>
              </a:tblGrid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71291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3117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6908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9345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9925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71925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7648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0.70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60658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0.80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111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0.75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17429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0.60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0668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92090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9BBC98B-FF66-41AB-B705-38C8CE5BA18A}"/>
              </a:ext>
            </a:extLst>
          </p:cNvPr>
          <p:cNvSpPr txBox="1"/>
          <p:nvPr/>
        </p:nvSpPr>
        <p:spPr>
          <a:xfrm>
            <a:off x="7901865" y="1189282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1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756CFD-D267-4E69-85C3-8F46B1502ECC}"/>
              </a:ext>
            </a:extLst>
          </p:cNvPr>
          <p:cNvSpPr txBox="1"/>
          <p:nvPr/>
        </p:nvSpPr>
        <p:spPr>
          <a:xfrm>
            <a:off x="7890714" y="1612636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2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3471C-E924-49CB-860B-32E6EBFCA08D}"/>
              </a:ext>
            </a:extLst>
          </p:cNvPr>
          <p:cNvSpPr txBox="1"/>
          <p:nvPr/>
        </p:nvSpPr>
        <p:spPr>
          <a:xfrm>
            <a:off x="7901864" y="5234284"/>
            <a:ext cx="196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Confidence score k</a:t>
            </a:r>
            <a:endParaRPr lang="en-IN" dirty="0"/>
          </a:p>
        </p:txBody>
      </p:sp>
      <p:graphicFrame>
        <p:nvGraphicFramePr>
          <p:cNvPr id="23" name="Table 36">
            <a:extLst>
              <a:ext uri="{FF2B5EF4-FFF2-40B4-BE49-F238E27FC236}">
                <a16:creationId xmlns:a16="http://schemas.microsoft.com/office/drawing/2014/main" id="{F61FC8C1-78E3-4EFC-8E33-27B39F1FF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01680"/>
              </p:ext>
            </p:extLst>
          </p:nvPr>
        </p:nvGraphicFramePr>
        <p:xfrm>
          <a:off x="10899670" y="1229003"/>
          <a:ext cx="653351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351">
                  <a:extLst>
                    <a:ext uri="{9D8B030D-6E8A-4147-A177-3AD203B41FA5}">
                      <a16:colId xmlns:a16="http://schemas.microsoft.com/office/drawing/2014/main" val="2624625243"/>
                    </a:ext>
                  </a:extLst>
                </a:gridCol>
              </a:tblGrid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71291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0.45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3117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0.20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6908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93454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9925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71925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7648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_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606585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1112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17429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06688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  <a:endParaRPr lang="en-IN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920906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9E26B-8D85-4239-AC47-A2999F635A9A}"/>
              </a:ext>
            </a:extLst>
          </p:cNvPr>
          <p:cNvCxnSpPr>
            <a:cxnSpLocks/>
          </p:cNvCxnSpPr>
          <p:nvPr/>
        </p:nvCxnSpPr>
        <p:spPr>
          <a:xfrm>
            <a:off x="9525138" y="3296830"/>
            <a:ext cx="267172" cy="0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E29245-8577-4FA2-BDA2-9EAC872FA98E}"/>
              </a:ext>
            </a:extLst>
          </p:cNvPr>
          <p:cNvCxnSpPr/>
          <p:nvPr/>
        </p:nvCxnSpPr>
        <p:spPr>
          <a:xfrm>
            <a:off x="11728932" y="3296830"/>
            <a:ext cx="413886" cy="0"/>
          </a:xfrm>
          <a:prstGeom prst="line">
            <a:avLst/>
          </a:prstGeom>
          <a:ln w="412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7F0300-A887-4E14-BC3C-E3898BCB069D}"/>
              </a:ext>
            </a:extLst>
          </p:cNvPr>
          <p:cNvCxnSpPr>
            <a:cxnSpLocks/>
          </p:cNvCxnSpPr>
          <p:nvPr/>
        </p:nvCxnSpPr>
        <p:spPr>
          <a:xfrm flipV="1">
            <a:off x="3878696" y="3317684"/>
            <a:ext cx="868844" cy="2437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8FE807-B8E7-41B5-AFB5-C7EACB8B71B7}"/>
              </a:ext>
            </a:extLst>
          </p:cNvPr>
          <p:cNvCxnSpPr>
            <a:cxnSpLocks/>
          </p:cNvCxnSpPr>
          <p:nvPr/>
        </p:nvCxnSpPr>
        <p:spPr>
          <a:xfrm flipV="1">
            <a:off x="3906311" y="3913907"/>
            <a:ext cx="868844" cy="2437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9E3A57D-04D7-4BC7-9761-ED5E8006EE13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E1101A-EF63-4BB5-BB6A-C5884B00AA29}"/>
              </a:ext>
            </a:extLst>
          </p:cNvPr>
          <p:cNvSpPr txBox="1"/>
          <p:nvPr/>
        </p:nvSpPr>
        <p:spPr>
          <a:xfrm>
            <a:off x="5410812" y="0"/>
            <a:ext cx="175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Prerequisite</a:t>
            </a:r>
            <a:endParaRPr lang="en-IN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81541-1FF7-41BA-9FA0-FAAEDE18C303}"/>
              </a:ext>
            </a:extLst>
          </p:cNvPr>
          <p:cNvSpPr txBox="1"/>
          <p:nvPr/>
        </p:nvSpPr>
        <p:spPr>
          <a:xfrm>
            <a:off x="904875" y="1781175"/>
            <a:ext cx="4657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Understanding of SVM or Logistic Regression</a:t>
            </a:r>
          </a:p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CV approaches like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F8077-21DD-478F-AFF2-285A5BE3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56" y="2227610"/>
            <a:ext cx="1055969" cy="1050636"/>
          </a:xfrm>
          <a:prstGeom prst="rect">
            <a:avLst/>
          </a:prstGeom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163591C-8E23-49D1-A8CE-8331EC3238FB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2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22EC6573-0320-43AC-ACEA-DE73E3645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36139"/>
              </p:ext>
            </p:extLst>
          </p:nvPr>
        </p:nvGraphicFramePr>
        <p:xfrm>
          <a:off x="7678455" y="1092119"/>
          <a:ext cx="38329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84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2312645447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3303471922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4932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894567065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596923691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F415AAF6-7B3C-4400-922A-235E4E8EE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208999"/>
              </p:ext>
            </p:extLst>
          </p:nvPr>
        </p:nvGraphicFramePr>
        <p:xfrm>
          <a:off x="6398757" y="2284728"/>
          <a:ext cx="4164340" cy="2982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434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2502930035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411400833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1422223521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465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46502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506372"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506372"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50637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4650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4650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D7658E-4412-43F3-995D-63B4772C38D8}"/>
              </a:ext>
            </a:extLst>
          </p:cNvPr>
          <p:cNvSpPr txBox="1"/>
          <p:nvPr/>
        </p:nvSpPr>
        <p:spPr>
          <a:xfrm>
            <a:off x="6760791" y="5442715"/>
            <a:ext cx="344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Confidence Score for Each window and each scaled Image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D1DB-AA5F-418C-A676-104C9768C7E5}"/>
              </a:ext>
            </a:extLst>
          </p:cNvPr>
          <p:cNvCxnSpPr>
            <a:cxnSpLocks/>
          </p:cNvCxnSpPr>
          <p:nvPr/>
        </p:nvCxnSpPr>
        <p:spPr>
          <a:xfrm flipV="1">
            <a:off x="10666946" y="4515510"/>
            <a:ext cx="570123" cy="568585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3A1FD96-76E1-4237-93C7-7BD2EDBCE69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AB07B4-A132-4A70-9654-883CC373D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BD4C13E-8AB9-42BE-9184-3DEF74E73AF7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BC5AD8-E65A-4477-AA9C-E701C4536A75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264363-07B0-4A99-8CDC-4BB31FB01F1C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470B9EC-86F0-40B1-8ABE-5B56E4DAA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21E2337-EBD5-4415-B20D-CB7B4B825360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47AE00-DA59-4B54-8124-A230AB6B35EC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DF1767-26CA-49A2-AD6F-1951EEFEDB6B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9AFE59-6042-4D44-8131-E4D99A5F5A12}"/>
              </a:ext>
            </a:extLst>
          </p:cNvPr>
          <p:cNvSpPr/>
          <p:nvPr/>
        </p:nvSpPr>
        <p:spPr>
          <a:xfrm>
            <a:off x="1127459" y="2085899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C24F72-8AE8-4203-8388-4880406AE6B2}"/>
              </a:ext>
            </a:extLst>
          </p:cNvPr>
          <p:cNvSpPr/>
          <p:nvPr/>
        </p:nvSpPr>
        <p:spPr>
          <a:xfrm>
            <a:off x="1845782" y="2542111"/>
            <a:ext cx="655105" cy="1388540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011343-DBBA-4355-A61E-CEFF14B27ADB}"/>
              </a:ext>
            </a:extLst>
          </p:cNvPr>
          <p:cNvSpPr/>
          <p:nvPr/>
        </p:nvSpPr>
        <p:spPr>
          <a:xfrm>
            <a:off x="937662" y="2214193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AEE2A1-2F92-4B2A-97EB-5F0CB70EECEC}"/>
              </a:ext>
            </a:extLst>
          </p:cNvPr>
          <p:cNvSpPr/>
          <p:nvPr/>
        </p:nvSpPr>
        <p:spPr>
          <a:xfrm>
            <a:off x="1090062" y="2366593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546863-91DF-4775-AD41-D5BB4B596319}"/>
              </a:ext>
            </a:extLst>
          </p:cNvPr>
          <p:cNvSpPr/>
          <p:nvPr/>
        </p:nvSpPr>
        <p:spPr>
          <a:xfrm>
            <a:off x="1945024" y="2910404"/>
            <a:ext cx="655105" cy="1388540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58D31DA-D35C-42BA-9A12-0D2E827BE47F}"/>
              </a:ext>
            </a:extLst>
          </p:cNvPr>
          <p:cNvSpPr/>
          <p:nvPr/>
        </p:nvSpPr>
        <p:spPr>
          <a:xfrm>
            <a:off x="2099618" y="2958136"/>
            <a:ext cx="655105" cy="1388540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E58F8C-7BB6-4D8C-AEC7-84596887991A}"/>
              </a:ext>
            </a:extLst>
          </p:cNvPr>
          <p:cNvSpPr/>
          <p:nvPr/>
        </p:nvSpPr>
        <p:spPr>
          <a:xfrm>
            <a:off x="2511890" y="2567875"/>
            <a:ext cx="974484" cy="1816083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D97C2FD-907A-4E40-8490-FFD772DA496B}"/>
              </a:ext>
            </a:extLst>
          </p:cNvPr>
          <p:cNvSpPr/>
          <p:nvPr/>
        </p:nvSpPr>
        <p:spPr>
          <a:xfrm>
            <a:off x="2417167" y="2673356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3D9527-2FC8-422E-A527-8564EEA31D7F}"/>
              </a:ext>
            </a:extLst>
          </p:cNvPr>
          <p:cNvSpPr/>
          <p:nvPr/>
        </p:nvSpPr>
        <p:spPr>
          <a:xfrm>
            <a:off x="2451938" y="2283581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0174CA2-E04C-4A87-913F-6635445FA17D}"/>
              </a:ext>
            </a:extLst>
          </p:cNvPr>
          <p:cNvCxnSpPr>
            <a:cxnSpLocks/>
          </p:cNvCxnSpPr>
          <p:nvPr/>
        </p:nvCxnSpPr>
        <p:spPr>
          <a:xfrm flipV="1">
            <a:off x="4455642" y="3300704"/>
            <a:ext cx="868844" cy="2437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AC356E-98F1-43AA-9BB3-D5274BA4132E}"/>
              </a:ext>
            </a:extLst>
          </p:cNvPr>
          <p:cNvSpPr txBox="1"/>
          <p:nvPr/>
        </p:nvSpPr>
        <p:spPr>
          <a:xfrm>
            <a:off x="2272576" y="6305730"/>
            <a:ext cx="70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we Choose only top score confidence score Bbox and discard rest ?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45852-3CBD-46FA-B919-B0A4652A5A6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0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 animBg="1"/>
      <p:bldP spid="32" grpId="0" animBg="1"/>
      <p:bldP spid="33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8">
            <a:extLst>
              <a:ext uri="{FF2B5EF4-FFF2-40B4-BE49-F238E27FC236}">
                <a16:creationId xmlns:a16="http://schemas.microsoft.com/office/drawing/2014/main" id="{B0137D99-EA92-4076-980E-F173121CA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377237"/>
              </p:ext>
            </p:extLst>
          </p:nvPr>
        </p:nvGraphicFramePr>
        <p:xfrm>
          <a:off x="7678455" y="1092119"/>
          <a:ext cx="38329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84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2312645447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3303471922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25884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4932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894567065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596923691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493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graphicFrame>
        <p:nvGraphicFramePr>
          <p:cNvPr id="29" name="Table 8">
            <a:extLst>
              <a:ext uri="{FF2B5EF4-FFF2-40B4-BE49-F238E27FC236}">
                <a16:creationId xmlns:a16="http://schemas.microsoft.com/office/drawing/2014/main" id="{41C2363E-81A7-49C4-9A18-FC0B1A24F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722659"/>
              </p:ext>
            </p:extLst>
          </p:nvPr>
        </p:nvGraphicFramePr>
        <p:xfrm>
          <a:off x="6398757" y="2284728"/>
          <a:ext cx="4164340" cy="2982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434">
                  <a:extLst>
                    <a:ext uri="{9D8B030D-6E8A-4147-A177-3AD203B41FA5}">
                      <a16:colId xmlns:a16="http://schemas.microsoft.com/office/drawing/2014/main" val="287467287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2502930035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411400833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2542174089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3527893562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3506521125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2196998887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813433932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1422223521"/>
                    </a:ext>
                  </a:extLst>
                </a:gridCol>
                <a:gridCol w="416434">
                  <a:extLst>
                    <a:ext uri="{9D8B030D-6E8A-4147-A177-3AD203B41FA5}">
                      <a16:colId xmlns:a16="http://schemas.microsoft.com/office/drawing/2014/main" val="3512753400"/>
                    </a:ext>
                  </a:extLst>
                </a:gridCol>
              </a:tblGrid>
              <a:tr h="3465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0713152"/>
                  </a:ext>
                </a:extLst>
              </a:tr>
              <a:tr h="346502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68835237"/>
                  </a:ext>
                </a:extLst>
              </a:tr>
              <a:tr h="506372"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  <a:endParaRPr lang="en-IN" dirty="0"/>
                    </a:p>
                  </a:txBody>
                  <a:tcPr>
                    <a:pattFill prst="pct50">
                      <a:fgClr>
                        <a:schemeClr val="accent2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79175130"/>
                  </a:ext>
                </a:extLst>
              </a:tr>
              <a:tr h="506372"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13271926"/>
                  </a:ext>
                </a:extLst>
              </a:tr>
              <a:tr h="50637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  <a:endParaRPr lang="en-IN" sz="1800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55172652"/>
                  </a:ext>
                </a:extLst>
              </a:tr>
              <a:tr h="34650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55977257"/>
                  </a:ext>
                </a:extLst>
              </a:tr>
              <a:tr h="34650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5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68579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C516AF4-D3B4-4E60-B0D1-CAC3ACC36FBA}"/>
              </a:ext>
            </a:extLst>
          </p:cNvPr>
          <p:cNvSpPr txBox="1"/>
          <p:nvPr/>
        </p:nvSpPr>
        <p:spPr>
          <a:xfrm>
            <a:off x="6760791" y="5442715"/>
            <a:ext cx="344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Confidence Score for Each window and each scaled Image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82AD24-B952-4B6D-8EF5-8E414EC618F9}"/>
              </a:ext>
            </a:extLst>
          </p:cNvPr>
          <p:cNvCxnSpPr>
            <a:cxnSpLocks/>
          </p:cNvCxnSpPr>
          <p:nvPr/>
        </p:nvCxnSpPr>
        <p:spPr>
          <a:xfrm flipV="1">
            <a:off x="10666946" y="4515510"/>
            <a:ext cx="570123" cy="568585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414768A-FD42-436F-886C-5237D11DC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C18BF13-DF41-4168-AE27-B2F034ADC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EF9220-B7B7-41F4-8C2F-3EF2CEB6A39F}"/>
              </a:ext>
            </a:extLst>
          </p:cNvPr>
          <p:cNvCxnSpPr>
            <a:cxnSpLocks/>
          </p:cNvCxnSpPr>
          <p:nvPr/>
        </p:nvCxnSpPr>
        <p:spPr>
          <a:xfrm flipV="1">
            <a:off x="4455642" y="3300704"/>
            <a:ext cx="868844" cy="2437"/>
          </a:xfrm>
          <a:prstGeom prst="straightConnector1">
            <a:avLst/>
          </a:prstGeom>
          <a:ln w="158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04CC7A-DEB2-4F13-BDBB-CB6B7332D3E5}"/>
              </a:ext>
            </a:extLst>
          </p:cNvPr>
          <p:cNvSpPr txBox="1"/>
          <p:nvPr/>
        </p:nvSpPr>
        <p:spPr>
          <a:xfrm>
            <a:off x="1127459" y="634872"/>
            <a:ext cx="687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see what will happen If we choose only top confidence score Bbox</a:t>
            </a:r>
            <a:endParaRPr lang="en-IN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9EC742D-C423-4AC5-9DFC-1904F98754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3608BC-CFE9-4BC3-A805-DCEB85224975}"/>
              </a:ext>
            </a:extLst>
          </p:cNvPr>
          <p:cNvSpPr/>
          <p:nvPr/>
        </p:nvSpPr>
        <p:spPr>
          <a:xfrm>
            <a:off x="1121906" y="2359073"/>
            <a:ext cx="857205" cy="227555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2196E0-2163-4C97-B6FF-CA1E5088885F}"/>
              </a:ext>
            </a:extLst>
          </p:cNvPr>
          <p:cNvSpPr/>
          <p:nvPr/>
        </p:nvSpPr>
        <p:spPr>
          <a:xfrm>
            <a:off x="1198170" y="2359073"/>
            <a:ext cx="857205" cy="227555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FFA5D5-1F2F-42A7-8F7C-DE290ADC4B53}"/>
              </a:ext>
            </a:extLst>
          </p:cNvPr>
          <p:cNvSpPr txBox="1"/>
          <p:nvPr/>
        </p:nvSpPr>
        <p:spPr>
          <a:xfrm>
            <a:off x="528297" y="6087178"/>
            <a:ext cx="921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cannot choose only top confidence score Bbox and discard rest for Object Detection tasks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AC6129A-ABB3-4CC3-926A-7B2F84E646B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4C344A-3E1F-4D22-A277-CF440445932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- </a:t>
            </a:r>
            <a:r>
              <a:rPr lang="en-US" sz="2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AA9BC-891B-4BE5-951B-81458B8BF892}"/>
              </a:ext>
            </a:extLst>
          </p:cNvPr>
          <p:cNvSpPr/>
          <p:nvPr/>
        </p:nvSpPr>
        <p:spPr>
          <a:xfrm>
            <a:off x="4393410" y="2040910"/>
            <a:ext cx="1018454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Ground Truth</a:t>
            </a:r>
            <a:r>
              <a:rPr lang="en-IN" sz="1600" dirty="0"/>
              <a:t> BBox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9826E-A5BD-40DA-B8C1-E057EE38A4F6}"/>
              </a:ext>
            </a:extLst>
          </p:cNvPr>
          <p:cNvSpPr/>
          <p:nvPr/>
        </p:nvSpPr>
        <p:spPr>
          <a:xfrm>
            <a:off x="5694193" y="2016579"/>
            <a:ext cx="1018455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Predicted BBox</a:t>
            </a:r>
            <a:endParaRPr lang="en-IN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B32D9C-40EF-43D4-AEAD-469A91B6D39C}"/>
              </a:ext>
            </a:extLst>
          </p:cNvPr>
          <p:cNvSpPr/>
          <p:nvPr/>
        </p:nvSpPr>
        <p:spPr>
          <a:xfrm>
            <a:off x="7563127" y="1954224"/>
            <a:ext cx="1018454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082D1F-6208-4C90-917B-BEE8A06AE3BC}"/>
              </a:ext>
            </a:extLst>
          </p:cNvPr>
          <p:cNvSpPr/>
          <p:nvPr/>
        </p:nvSpPr>
        <p:spPr>
          <a:xfrm>
            <a:off x="8208712" y="2478573"/>
            <a:ext cx="1018455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60FF55-E108-4432-A6F2-291A3F795D04}"/>
              </a:ext>
            </a:extLst>
          </p:cNvPr>
          <p:cNvSpPr/>
          <p:nvPr/>
        </p:nvSpPr>
        <p:spPr>
          <a:xfrm>
            <a:off x="8208712" y="2478573"/>
            <a:ext cx="372869" cy="428719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725B64-83EB-4E3B-8EAF-F42AB2CFEFFA}"/>
              </a:ext>
            </a:extLst>
          </p:cNvPr>
          <p:cNvSpPr txBox="1"/>
          <p:nvPr/>
        </p:nvSpPr>
        <p:spPr>
          <a:xfrm>
            <a:off x="4782329" y="30714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6CFC7-70A8-439C-831D-E00C8558F8CE}"/>
              </a:ext>
            </a:extLst>
          </p:cNvPr>
          <p:cNvSpPr txBox="1"/>
          <p:nvPr/>
        </p:nvSpPr>
        <p:spPr>
          <a:xfrm>
            <a:off x="6096000" y="30714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F0D012-0398-47BA-B943-F8FC0BF3B666}"/>
              </a:ext>
            </a:extLst>
          </p:cNvPr>
          <p:cNvSpPr txBox="1"/>
          <p:nvPr/>
        </p:nvSpPr>
        <p:spPr>
          <a:xfrm>
            <a:off x="7905291" y="362395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∩ B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B420A-17DE-4610-9ABD-724D73CABE50}"/>
              </a:ext>
            </a:extLst>
          </p:cNvPr>
          <p:cNvSpPr txBox="1"/>
          <p:nvPr/>
        </p:nvSpPr>
        <p:spPr>
          <a:xfrm>
            <a:off x="5946348" y="696417"/>
            <a:ext cx="3627532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Intersection Over Union – IOU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CD3EE1-29B4-4949-8F93-8D11D62025B7}"/>
              </a:ext>
            </a:extLst>
          </p:cNvPr>
          <p:cNvSpPr/>
          <p:nvPr/>
        </p:nvSpPr>
        <p:spPr>
          <a:xfrm>
            <a:off x="9469181" y="1951583"/>
            <a:ext cx="1018454" cy="9530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487C8-2211-42C6-AE55-C8EF283FD208}"/>
              </a:ext>
            </a:extLst>
          </p:cNvPr>
          <p:cNvSpPr/>
          <p:nvPr/>
        </p:nvSpPr>
        <p:spPr>
          <a:xfrm>
            <a:off x="10114766" y="2475932"/>
            <a:ext cx="1018455" cy="9530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4792EF-01F7-4D33-970F-9DE4D378E25E}"/>
              </a:ext>
            </a:extLst>
          </p:cNvPr>
          <p:cNvSpPr/>
          <p:nvPr/>
        </p:nvSpPr>
        <p:spPr>
          <a:xfrm>
            <a:off x="9489282" y="1978820"/>
            <a:ext cx="981074" cy="907255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1E49A3-1803-4E54-B110-317037954F0D}"/>
              </a:ext>
            </a:extLst>
          </p:cNvPr>
          <p:cNvSpPr txBox="1"/>
          <p:nvPr/>
        </p:nvSpPr>
        <p:spPr>
          <a:xfrm>
            <a:off x="9811345" y="362131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U B</a:t>
            </a:r>
            <a:endParaRPr lang="en-IN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C0B4C06-DD82-4448-A7A6-7AED60E3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940B5AE-F8D8-457B-A9CC-5DD462BFDDDF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5BBCD9-A380-41A2-99F6-E2E7E29D31D1}"/>
              </a:ext>
            </a:extLst>
          </p:cNvPr>
          <p:cNvSpPr/>
          <p:nvPr/>
        </p:nvSpPr>
        <p:spPr>
          <a:xfrm>
            <a:off x="1211307" y="2307655"/>
            <a:ext cx="101009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AC2E3D-6F57-4903-8107-0BD4FEE58F23}"/>
              </a:ext>
            </a:extLst>
          </p:cNvPr>
          <p:cNvSpPr/>
          <p:nvPr/>
        </p:nvSpPr>
        <p:spPr>
          <a:xfrm>
            <a:off x="4760591" y="4917805"/>
            <a:ext cx="1018454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BA77A9-7218-4A70-A6EA-8E53CD56AABA}"/>
              </a:ext>
            </a:extLst>
          </p:cNvPr>
          <p:cNvSpPr/>
          <p:nvPr/>
        </p:nvSpPr>
        <p:spPr>
          <a:xfrm>
            <a:off x="4936165" y="5068956"/>
            <a:ext cx="1018455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708DCB-16BF-48AD-978D-EDD1AC2D7D69}"/>
              </a:ext>
            </a:extLst>
          </p:cNvPr>
          <p:cNvSpPr/>
          <p:nvPr/>
        </p:nvSpPr>
        <p:spPr>
          <a:xfrm>
            <a:off x="4908122" y="5043833"/>
            <a:ext cx="870923" cy="827039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92A8DA-D1A4-4A74-9498-5E3D1ABD2689}"/>
              </a:ext>
            </a:extLst>
          </p:cNvPr>
          <p:cNvSpPr txBox="1"/>
          <p:nvPr/>
        </p:nvSpPr>
        <p:spPr>
          <a:xfrm>
            <a:off x="4782329" y="4068087"/>
            <a:ext cx="918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IOU  = 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61B199-5290-41B7-B822-BEC8BF0E8B0F}"/>
              </a:ext>
            </a:extLst>
          </p:cNvPr>
          <p:cNvSpPr txBox="1"/>
          <p:nvPr/>
        </p:nvSpPr>
        <p:spPr>
          <a:xfrm>
            <a:off x="5676566" y="3864521"/>
            <a:ext cx="151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Intersection</a:t>
            </a:r>
            <a:endParaRPr lang="en-IN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FFBC4E-89E0-4EF9-8098-C92C026925B8}"/>
              </a:ext>
            </a:extLst>
          </p:cNvPr>
          <p:cNvCxnSpPr>
            <a:cxnSpLocks/>
          </p:cNvCxnSpPr>
          <p:nvPr/>
        </p:nvCxnSpPr>
        <p:spPr>
          <a:xfrm>
            <a:off x="5779045" y="4252753"/>
            <a:ext cx="1136321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B41AC79-F6B7-49AC-ABD0-EAD326A05BD5}"/>
              </a:ext>
            </a:extLst>
          </p:cNvPr>
          <p:cNvSpPr txBox="1"/>
          <p:nvPr/>
        </p:nvSpPr>
        <p:spPr>
          <a:xfrm>
            <a:off x="5944150" y="4251161"/>
            <a:ext cx="906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Union</a:t>
            </a:r>
            <a:endParaRPr lang="en-IN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0213C4-D220-423A-B841-3C152ECA58D2}"/>
              </a:ext>
            </a:extLst>
          </p:cNvPr>
          <p:cNvSpPr/>
          <p:nvPr/>
        </p:nvSpPr>
        <p:spPr>
          <a:xfrm>
            <a:off x="6338813" y="4895784"/>
            <a:ext cx="1018454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97C682-20C9-48BB-8314-6D8F7737308F}"/>
              </a:ext>
            </a:extLst>
          </p:cNvPr>
          <p:cNvSpPr/>
          <p:nvPr/>
        </p:nvSpPr>
        <p:spPr>
          <a:xfrm>
            <a:off x="6984398" y="5420133"/>
            <a:ext cx="1018455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3613F3E-9FAD-4463-9EF6-7A11707E7AFA}"/>
              </a:ext>
            </a:extLst>
          </p:cNvPr>
          <p:cNvSpPr/>
          <p:nvPr/>
        </p:nvSpPr>
        <p:spPr>
          <a:xfrm>
            <a:off x="6984398" y="5420133"/>
            <a:ext cx="372869" cy="428719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31A847D-3327-4EB5-8361-D6659E8866B8}"/>
              </a:ext>
            </a:extLst>
          </p:cNvPr>
          <p:cNvSpPr/>
          <p:nvPr/>
        </p:nvSpPr>
        <p:spPr>
          <a:xfrm>
            <a:off x="8503664" y="4899484"/>
            <a:ext cx="1018454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7B91F2-5A58-4954-99E5-2C773C952E6B}"/>
              </a:ext>
            </a:extLst>
          </p:cNvPr>
          <p:cNvSpPr/>
          <p:nvPr/>
        </p:nvSpPr>
        <p:spPr>
          <a:xfrm>
            <a:off x="9516632" y="4895784"/>
            <a:ext cx="1018455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DC4E38F-C1EB-41D9-8D8E-3D8EC39105B8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E6481-D424-440C-9BA9-2E82CA6767F8}"/>
              </a:ext>
            </a:extLst>
          </p:cNvPr>
          <p:cNvSpPr/>
          <p:nvPr/>
        </p:nvSpPr>
        <p:spPr>
          <a:xfrm>
            <a:off x="4786737" y="1744916"/>
            <a:ext cx="1018454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Ground Truth</a:t>
            </a:r>
            <a:r>
              <a:rPr lang="en-IN" sz="1600" dirty="0"/>
              <a:t> BBox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A8649-C588-4DED-B2A6-30D834113330}"/>
              </a:ext>
            </a:extLst>
          </p:cNvPr>
          <p:cNvSpPr/>
          <p:nvPr/>
        </p:nvSpPr>
        <p:spPr>
          <a:xfrm>
            <a:off x="6087520" y="1720585"/>
            <a:ext cx="1018455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Predicted BBox</a:t>
            </a:r>
            <a:endParaRPr lang="en-IN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AE5FC-A25B-4B90-A775-177478213C09}"/>
              </a:ext>
            </a:extLst>
          </p:cNvPr>
          <p:cNvSpPr/>
          <p:nvPr/>
        </p:nvSpPr>
        <p:spPr>
          <a:xfrm>
            <a:off x="7956454" y="1658230"/>
            <a:ext cx="1018454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5F074-6D8B-4AD1-AEB6-9A8749F7948D}"/>
              </a:ext>
            </a:extLst>
          </p:cNvPr>
          <p:cNvSpPr/>
          <p:nvPr/>
        </p:nvSpPr>
        <p:spPr>
          <a:xfrm>
            <a:off x="8602039" y="2182579"/>
            <a:ext cx="1018455" cy="95306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16ED8-4BFF-40FE-8C39-2E331C872965}"/>
              </a:ext>
            </a:extLst>
          </p:cNvPr>
          <p:cNvSpPr/>
          <p:nvPr/>
        </p:nvSpPr>
        <p:spPr>
          <a:xfrm>
            <a:off x="8602039" y="2182579"/>
            <a:ext cx="372869" cy="428719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CD20F-034A-4A27-ABA5-4B78DF6DCA33}"/>
              </a:ext>
            </a:extLst>
          </p:cNvPr>
          <p:cNvSpPr txBox="1"/>
          <p:nvPr/>
        </p:nvSpPr>
        <p:spPr>
          <a:xfrm>
            <a:off x="5175656" y="27754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83575-A5F8-419C-8F1A-B5FCCF1C2D59}"/>
              </a:ext>
            </a:extLst>
          </p:cNvPr>
          <p:cNvSpPr txBox="1"/>
          <p:nvPr/>
        </p:nvSpPr>
        <p:spPr>
          <a:xfrm>
            <a:off x="6489327" y="27754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97504-99A9-42EF-A542-57F32AE2FA0D}"/>
              </a:ext>
            </a:extLst>
          </p:cNvPr>
          <p:cNvSpPr txBox="1"/>
          <p:nvPr/>
        </p:nvSpPr>
        <p:spPr>
          <a:xfrm>
            <a:off x="8298618" y="332796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∩ B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08AC7-118D-476B-8C88-F2D9E3681A1C}"/>
              </a:ext>
            </a:extLst>
          </p:cNvPr>
          <p:cNvSpPr txBox="1"/>
          <p:nvPr/>
        </p:nvSpPr>
        <p:spPr>
          <a:xfrm>
            <a:off x="4126015" y="693776"/>
            <a:ext cx="3627532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Intersection Over Union – IOU</a:t>
            </a:r>
            <a:endParaRPr lang="en-IN" sz="2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6039C8-0839-42A2-A290-B2463AAF326C}"/>
              </a:ext>
            </a:extLst>
          </p:cNvPr>
          <p:cNvSpPr/>
          <p:nvPr/>
        </p:nvSpPr>
        <p:spPr>
          <a:xfrm>
            <a:off x="9862508" y="1655589"/>
            <a:ext cx="1018454" cy="9530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CF48AB-4C56-4044-A701-AED4BD60F624}"/>
              </a:ext>
            </a:extLst>
          </p:cNvPr>
          <p:cNvSpPr/>
          <p:nvPr/>
        </p:nvSpPr>
        <p:spPr>
          <a:xfrm>
            <a:off x="10508093" y="2179938"/>
            <a:ext cx="1018455" cy="9530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6A362-DFBC-4EA0-BB3C-3466825799F5}"/>
              </a:ext>
            </a:extLst>
          </p:cNvPr>
          <p:cNvSpPr/>
          <p:nvPr/>
        </p:nvSpPr>
        <p:spPr>
          <a:xfrm>
            <a:off x="9902823" y="1692558"/>
            <a:ext cx="964116" cy="895958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F14FAE-A2DE-4764-AB14-05BB3F0FD6D2}"/>
              </a:ext>
            </a:extLst>
          </p:cNvPr>
          <p:cNvSpPr txBox="1"/>
          <p:nvPr/>
        </p:nvSpPr>
        <p:spPr>
          <a:xfrm>
            <a:off x="10204672" y="332532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U B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74F35-154A-4F57-AC0F-804093343A98}"/>
              </a:ext>
            </a:extLst>
          </p:cNvPr>
          <p:cNvSpPr txBox="1"/>
          <p:nvPr/>
        </p:nvSpPr>
        <p:spPr>
          <a:xfrm>
            <a:off x="177963" y="3408284"/>
            <a:ext cx="918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IOU  =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48AB5-A61D-485D-8C25-82B55B8F0309}"/>
              </a:ext>
            </a:extLst>
          </p:cNvPr>
          <p:cNvSpPr txBox="1"/>
          <p:nvPr/>
        </p:nvSpPr>
        <p:spPr>
          <a:xfrm>
            <a:off x="989778" y="3178023"/>
            <a:ext cx="151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Intersection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D501-0237-4D4D-BB5A-9A0BD4000F20}"/>
              </a:ext>
            </a:extLst>
          </p:cNvPr>
          <p:cNvCxnSpPr>
            <a:cxnSpLocks/>
          </p:cNvCxnSpPr>
          <p:nvPr/>
        </p:nvCxnSpPr>
        <p:spPr>
          <a:xfrm>
            <a:off x="1092257" y="3566255"/>
            <a:ext cx="1136321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B9E232-11E4-4F27-A6EC-28141096DCF4}"/>
              </a:ext>
            </a:extLst>
          </p:cNvPr>
          <p:cNvSpPr txBox="1"/>
          <p:nvPr/>
        </p:nvSpPr>
        <p:spPr>
          <a:xfrm>
            <a:off x="1257362" y="3564663"/>
            <a:ext cx="906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Union</a:t>
            </a:r>
            <a:endParaRPr lang="en-IN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5185314-09C2-42E4-BD90-E1BF9AF2B82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- </a:t>
            </a:r>
            <a:r>
              <a:rPr lang="en-US" sz="2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D4DD67-49A4-49F9-B813-8D22140B4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62" y="4163101"/>
            <a:ext cx="7145532" cy="184649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  <a:prstDash val="sysDash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8F8C22-E515-4538-9D63-1ECBDF5E4D6E}"/>
              </a:ext>
            </a:extLst>
          </p:cNvPr>
          <p:cNvSpPr/>
          <p:nvPr/>
        </p:nvSpPr>
        <p:spPr>
          <a:xfrm>
            <a:off x="2769341" y="2656472"/>
            <a:ext cx="577852" cy="52155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BA7A3-2209-4AAC-9141-EDB0F69CA5A3}"/>
              </a:ext>
            </a:extLst>
          </p:cNvPr>
          <p:cNvSpPr/>
          <p:nvPr/>
        </p:nvSpPr>
        <p:spPr>
          <a:xfrm>
            <a:off x="3100281" y="2940574"/>
            <a:ext cx="577853" cy="52155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F1369A-A55A-4A81-BADE-D7001913FA8C}"/>
              </a:ext>
            </a:extLst>
          </p:cNvPr>
          <p:cNvSpPr/>
          <p:nvPr/>
        </p:nvSpPr>
        <p:spPr>
          <a:xfrm>
            <a:off x="3125489" y="2966441"/>
            <a:ext cx="193675" cy="184151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6DF1B1-B0F5-4C1B-B55F-551C9F2C944F}"/>
              </a:ext>
            </a:extLst>
          </p:cNvPr>
          <p:cNvSpPr/>
          <p:nvPr/>
        </p:nvSpPr>
        <p:spPr>
          <a:xfrm>
            <a:off x="2849080" y="3771485"/>
            <a:ext cx="533266" cy="52080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1F0CAA-FE79-4CD6-8A03-8495B20C0FD1}"/>
              </a:ext>
            </a:extLst>
          </p:cNvPr>
          <p:cNvSpPr/>
          <p:nvPr/>
        </p:nvSpPr>
        <p:spPr>
          <a:xfrm>
            <a:off x="3224672" y="4140829"/>
            <a:ext cx="533267" cy="52080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C9BA95-0E30-421A-9B85-F4ADFB1EA1FB}"/>
              </a:ext>
            </a:extLst>
          </p:cNvPr>
          <p:cNvSpPr/>
          <p:nvPr/>
        </p:nvSpPr>
        <p:spPr>
          <a:xfrm>
            <a:off x="2883417" y="3795142"/>
            <a:ext cx="495257" cy="489599"/>
          </a:xfrm>
          <a:prstGeom prst="rect">
            <a:avLst/>
          </a:prstGeom>
          <a:pattFill prst="pct5">
            <a:fgClr>
              <a:schemeClr val="tx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C13E783-E441-46CD-8A94-F245265B35D2}"/>
              </a:ext>
            </a:extLst>
          </p:cNvPr>
          <p:cNvCxnSpPr>
            <a:cxnSpLocks/>
          </p:cNvCxnSpPr>
          <p:nvPr/>
        </p:nvCxnSpPr>
        <p:spPr>
          <a:xfrm>
            <a:off x="2531728" y="3591358"/>
            <a:ext cx="148869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650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494E1F-D61E-466D-B23A-75094B1942A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- </a:t>
            </a:r>
            <a:r>
              <a:rPr lang="en-US" sz="2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D006B3-E494-4018-B1CD-D8D8F229099B}"/>
              </a:ext>
            </a:extLst>
          </p:cNvPr>
          <p:cNvSpPr/>
          <p:nvPr/>
        </p:nvSpPr>
        <p:spPr>
          <a:xfrm>
            <a:off x="4285989" y="663618"/>
            <a:ext cx="3620022" cy="52609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Max suppression - NMS</a:t>
            </a:r>
            <a:endParaRPr lang="en-IN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2EACA9-D9C0-4DBD-A673-DC2C2D381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588924B-A979-4A9B-88B6-FA80FF6968BB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0790A8-5804-451C-AB10-00A05B1188E7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0B6898-99C8-48ED-8460-4025D0A2C652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0C52D32-E690-44F8-B4CB-7A70E0203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F79F66E-FB55-458B-9C34-CA8DA5ECA1E9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48B07D5-BEF5-40CB-87CD-B3676F209C68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E545E11-4872-496E-96C4-885DC2B33A91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A21AFD-E69B-477A-B9FA-E71A99CC69FB}"/>
              </a:ext>
            </a:extLst>
          </p:cNvPr>
          <p:cNvSpPr/>
          <p:nvPr/>
        </p:nvSpPr>
        <p:spPr>
          <a:xfrm>
            <a:off x="1127459" y="2085899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305F73-AB00-4F5B-B5A1-36EC8B09FC0A}"/>
              </a:ext>
            </a:extLst>
          </p:cNvPr>
          <p:cNvSpPr/>
          <p:nvPr/>
        </p:nvSpPr>
        <p:spPr>
          <a:xfrm>
            <a:off x="1845782" y="2542111"/>
            <a:ext cx="655105" cy="1388540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E35645-4469-4422-95AF-0AF2715578EC}"/>
              </a:ext>
            </a:extLst>
          </p:cNvPr>
          <p:cNvSpPr/>
          <p:nvPr/>
        </p:nvSpPr>
        <p:spPr>
          <a:xfrm>
            <a:off x="937662" y="2214193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E4044C3-8EC5-4928-9304-BD5B992ADFCE}"/>
              </a:ext>
            </a:extLst>
          </p:cNvPr>
          <p:cNvSpPr/>
          <p:nvPr/>
        </p:nvSpPr>
        <p:spPr>
          <a:xfrm>
            <a:off x="1090062" y="2366593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4F8449-F00E-4C8A-BCC1-158CF0F6A0E5}"/>
              </a:ext>
            </a:extLst>
          </p:cNvPr>
          <p:cNvSpPr/>
          <p:nvPr/>
        </p:nvSpPr>
        <p:spPr>
          <a:xfrm>
            <a:off x="1945024" y="2910404"/>
            <a:ext cx="655105" cy="1388540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0280AB-4083-4DFE-8314-85460A7673D4}"/>
              </a:ext>
            </a:extLst>
          </p:cNvPr>
          <p:cNvSpPr/>
          <p:nvPr/>
        </p:nvSpPr>
        <p:spPr>
          <a:xfrm>
            <a:off x="2099618" y="2958136"/>
            <a:ext cx="655105" cy="1388540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5F71BC-5F68-4FA9-B9D2-75529FF362E7}"/>
              </a:ext>
            </a:extLst>
          </p:cNvPr>
          <p:cNvSpPr/>
          <p:nvPr/>
        </p:nvSpPr>
        <p:spPr>
          <a:xfrm>
            <a:off x="2511890" y="2567875"/>
            <a:ext cx="974484" cy="1816083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A511E2A-D791-43B4-B90E-B4C7E164AA5A}"/>
              </a:ext>
            </a:extLst>
          </p:cNvPr>
          <p:cNvSpPr/>
          <p:nvPr/>
        </p:nvSpPr>
        <p:spPr>
          <a:xfrm>
            <a:off x="2417167" y="2673356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6E16A67-A687-4E8E-BA01-DC7D8B4A5945}"/>
              </a:ext>
            </a:extLst>
          </p:cNvPr>
          <p:cNvSpPr/>
          <p:nvPr/>
        </p:nvSpPr>
        <p:spPr>
          <a:xfrm>
            <a:off x="2451938" y="2283581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7D4E252-E487-473F-9222-F4CD401EC19D}"/>
              </a:ext>
            </a:extLst>
          </p:cNvPr>
          <p:cNvSpPr/>
          <p:nvPr/>
        </p:nvSpPr>
        <p:spPr>
          <a:xfrm>
            <a:off x="2262131" y="1470759"/>
            <a:ext cx="614872" cy="764419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5D81C37-98DA-4899-A61C-90D08A42928F}"/>
              </a:ext>
            </a:extLst>
          </p:cNvPr>
          <p:cNvSpPr/>
          <p:nvPr/>
        </p:nvSpPr>
        <p:spPr>
          <a:xfrm>
            <a:off x="1476468" y="1455496"/>
            <a:ext cx="614872" cy="558507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9FBD4CE-90F7-4BBC-8DA6-851585C92FC2}"/>
              </a:ext>
            </a:extLst>
          </p:cNvPr>
          <p:cNvSpPr txBox="1"/>
          <p:nvPr/>
        </p:nvSpPr>
        <p:spPr>
          <a:xfrm>
            <a:off x="5325981" y="1751842"/>
            <a:ext cx="6269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Remove all the Bbox where confidence score &lt; 0.5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Bbox having highest confidence score and compute the IOU score w.r.t remaining  Bbox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6C20BFF-F89A-4C5B-A4AD-E82FA6C78618}"/>
              </a:ext>
            </a:extLst>
          </p:cNvPr>
          <p:cNvSpPr/>
          <p:nvPr/>
        </p:nvSpPr>
        <p:spPr>
          <a:xfrm>
            <a:off x="1079059" y="2368258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3CAEB1D-AEC5-434C-AA87-BFC343DBD295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3" grpId="0" animBg="1"/>
      <p:bldP spid="8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494E1F-D61E-466D-B23A-75094B1942A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- </a:t>
            </a:r>
            <a:r>
              <a:rPr lang="en-US" sz="2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D006B3-E494-4018-B1CD-D8D8F229099B}"/>
              </a:ext>
            </a:extLst>
          </p:cNvPr>
          <p:cNvSpPr/>
          <p:nvPr/>
        </p:nvSpPr>
        <p:spPr>
          <a:xfrm>
            <a:off x="4285989" y="663618"/>
            <a:ext cx="3620022" cy="52609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Max suppression - NMS</a:t>
            </a:r>
            <a:endParaRPr lang="en-IN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3B2CE51-B05E-4DA2-9E4B-D8141C1EE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08969E3-D17D-4E2C-83FE-2190866E4AC7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0D5C6-8AA0-4B3D-9184-DF1E861325E9}"/>
              </a:ext>
            </a:extLst>
          </p:cNvPr>
          <p:cNvSpPr txBox="1"/>
          <p:nvPr/>
        </p:nvSpPr>
        <p:spPr>
          <a:xfrm>
            <a:off x="5325981" y="1751842"/>
            <a:ext cx="626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Remove all the Bbox where confidence score &lt; 0.5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Bbox having highest confidence score and compute the IOU score w.r.t remaining  Bbox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Discard all the Bbox having IOU &gt; 0.7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Left with Bbox for 1 instance of object.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Bbox having next highest confidence score and repeat step 2 to 5.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B8BEAE-FFF5-427A-93F8-0DF163A34042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6B523-2784-41B7-9D3E-C51AE3203C55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94AD7-E5D4-4293-A69E-0EB9A16309AE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DD35AA-D74E-47CB-8CF6-567A5CDEDAAA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510C37-5D92-49B3-A8DE-4E35EE852E17}"/>
              </a:ext>
            </a:extLst>
          </p:cNvPr>
          <p:cNvSpPr/>
          <p:nvPr/>
        </p:nvSpPr>
        <p:spPr>
          <a:xfrm>
            <a:off x="1845782" y="2542111"/>
            <a:ext cx="655105" cy="1388540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573AA9-0340-46DA-89FF-776EA898C254}"/>
              </a:ext>
            </a:extLst>
          </p:cNvPr>
          <p:cNvSpPr/>
          <p:nvPr/>
        </p:nvSpPr>
        <p:spPr>
          <a:xfrm>
            <a:off x="1945024" y="2910404"/>
            <a:ext cx="655105" cy="1388540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FFFF64-0C0C-48FC-B3A8-E7CFAE90D60C}"/>
              </a:ext>
            </a:extLst>
          </p:cNvPr>
          <p:cNvSpPr/>
          <p:nvPr/>
        </p:nvSpPr>
        <p:spPr>
          <a:xfrm>
            <a:off x="2099618" y="2958136"/>
            <a:ext cx="655105" cy="1388540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29B38D-41A0-4661-BE68-5B3F6C414835}"/>
              </a:ext>
            </a:extLst>
          </p:cNvPr>
          <p:cNvSpPr/>
          <p:nvPr/>
        </p:nvSpPr>
        <p:spPr>
          <a:xfrm>
            <a:off x="2511890" y="2567875"/>
            <a:ext cx="974484" cy="1816083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0118D3-D1F8-46C3-AD6C-FEE3F569A4FA}"/>
              </a:ext>
            </a:extLst>
          </p:cNvPr>
          <p:cNvSpPr/>
          <p:nvPr/>
        </p:nvSpPr>
        <p:spPr>
          <a:xfrm>
            <a:off x="2417167" y="2673356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04F355-497F-4610-8547-82CF65E41D19}"/>
              </a:ext>
            </a:extLst>
          </p:cNvPr>
          <p:cNvSpPr/>
          <p:nvPr/>
        </p:nvSpPr>
        <p:spPr>
          <a:xfrm>
            <a:off x="2451938" y="2283581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E6CE0A-CFE5-42A5-9753-A781A8407602}"/>
              </a:ext>
            </a:extLst>
          </p:cNvPr>
          <p:cNvSpPr/>
          <p:nvPr/>
        </p:nvSpPr>
        <p:spPr>
          <a:xfrm>
            <a:off x="1079059" y="2368258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93C33D-C978-41FA-A997-1D50632FFB2F}"/>
              </a:ext>
            </a:extLst>
          </p:cNvPr>
          <p:cNvSpPr/>
          <p:nvPr/>
        </p:nvSpPr>
        <p:spPr>
          <a:xfrm>
            <a:off x="1068919" y="2368258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5FE9C35-8AAD-4E29-B24A-AC97B5D88F6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5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73F66E-DD8A-4691-8BD1-6C88D27885D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- </a:t>
            </a:r>
            <a:r>
              <a:rPr lang="en-US" sz="2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1E01E-0CF1-49AE-BFF5-8E65581DA1F9}"/>
              </a:ext>
            </a:extLst>
          </p:cNvPr>
          <p:cNvSpPr/>
          <p:nvPr/>
        </p:nvSpPr>
        <p:spPr>
          <a:xfrm>
            <a:off x="4285989" y="663618"/>
            <a:ext cx="3620022" cy="52609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Max suppression - NMS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0142E-21E7-4975-AD85-E861D299F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13CEB4-16E8-40DA-8704-5E8813424089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18BDC-FCA8-436D-B736-4197DFE47BA9}"/>
              </a:ext>
            </a:extLst>
          </p:cNvPr>
          <p:cNvSpPr txBox="1"/>
          <p:nvPr/>
        </p:nvSpPr>
        <p:spPr>
          <a:xfrm>
            <a:off x="5325981" y="1751842"/>
            <a:ext cx="626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Remove all the Bbox where confidence score &lt; 0.5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Bbox having highest confidence score and compute the IOU score w.r.t remaining  Bbox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Discard all the Bbox having IOU &gt; 0.7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Left with Bbox for 1 instance of object.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Bbox having second highest confidence score and repeat step 2 to 5.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BC6C6-0360-4B42-8A2E-816BCBE45882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8101FA-B2DD-488E-8596-E374DA894450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E89CA6-5AE7-41EF-9C9D-EF633ADDA58C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7663A7-3FA2-407A-94B9-7DBBD2A7E367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38B9BB-A320-4072-ABE0-B15C0D26C01B}"/>
              </a:ext>
            </a:extLst>
          </p:cNvPr>
          <p:cNvSpPr/>
          <p:nvPr/>
        </p:nvSpPr>
        <p:spPr>
          <a:xfrm>
            <a:off x="1920240" y="2708367"/>
            <a:ext cx="679889" cy="1590577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91304A-0A00-470F-81B0-9EA9A5F2F862}"/>
              </a:ext>
            </a:extLst>
          </p:cNvPr>
          <p:cNvSpPr/>
          <p:nvPr/>
        </p:nvSpPr>
        <p:spPr>
          <a:xfrm>
            <a:off x="2511890" y="2567875"/>
            <a:ext cx="974484" cy="1816083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FCC9FA-9BB5-48DF-895A-90D195E5D0A1}"/>
              </a:ext>
            </a:extLst>
          </p:cNvPr>
          <p:cNvSpPr/>
          <p:nvPr/>
        </p:nvSpPr>
        <p:spPr>
          <a:xfrm>
            <a:off x="2417167" y="2673356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FF0993-A352-44F5-8451-EB15746F50B7}"/>
              </a:ext>
            </a:extLst>
          </p:cNvPr>
          <p:cNvSpPr/>
          <p:nvPr/>
        </p:nvSpPr>
        <p:spPr>
          <a:xfrm>
            <a:off x="2451938" y="2283581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1E8E3-9F6F-4E27-A2F8-0A0AF802B9A2}"/>
              </a:ext>
            </a:extLst>
          </p:cNvPr>
          <p:cNvSpPr/>
          <p:nvPr/>
        </p:nvSpPr>
        <p:spPr>
          <a:xfrm>
            <a:off x="1068919" y="2368258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67D4B5-26D8-4F6A-BF93-BA25A29351F6}"/>
              </a:ext>
            </a:extLst>
          </p:cNvPr>
          <p:cNvSpPr/>
          <p:nvPr/>
        </p:nvSpPr>
        <p:spPr>
          <a:xfrm>
            <a:off x="1930013" y="2703603"/>
            <a:ext cx="679889" cy="1590577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8E3DD11-66EE-433C-BFDA-D9A81B3AA895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1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73F66E-DD8A-4691-8BD1-6C88D27885D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- </a:t>
            </a:r>
            <a:r>
              <a:rPr lang="en-US" sz="2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1E01E-0CF1-49AE-BFF5-8E65581DA1F9}"/>
              </a:ext>
            </a:extLst>
          </p:cNvPr>
          <p:cNvSpPr/>
          <p:nvPr/>
        </p:nvSpPr>
        <p:spPr>
          <a:xfrm>
            <a:off x="4285989" y="663618"/>
            <a:ext cx="3620022" cy="52609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Max suppression - NMS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0142E-21E7-4975-AD85-E861D299F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454857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13CEB4-16E8-40DA-8704-5E8813424089}"/>
              </a:ext>
            </a:extLst>
          </p:cNvPr>
          <p:cNvSpPr/>
          <p:nvPr/>
        </p:nvSpPr>
        <p:spPr>
          <a:xfrm>
            <a:off x="1058779" y="2307655"/>
            <a:ext cx="1058779" cy="236059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18BDC-FCA8-436D-B736-4197DFE47BA9}"/>
              </a:ext>
            </a:extLst>
          </p:cNvPr>
          <p:cNvSpPr txBox="1"/>
          <p:nvPr/>
        </p:nvSpPr>
        <p:spPr>
          <a:xfrm>
            <a:off x="5325981" y="1751842"/>
            <a:ext cx="626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Remove all the Bbox where confidence score &lt; 0.5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Bbox having highest confidence score and compute the IOU score w.r.t remaining  Bbox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Discard all the Bbox having IOU &gt; 0.7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Left with Bbox for 1 instance of object.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Choose Bbox having second highest confidence score and repeat step 2 to 5.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BC6C6-0360-4B42-8A2E-816BCBE45882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8101FA-B2DD-488E-8596-E374DA894450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E89CA6-5AE7-41EF-9C9D-EF633ADDA58C}"/>
              </a:ext>
            </a:extLst>
          </p:cNvPr>
          <p:cNvSpPr/>
          <p:nvPr/>
        </p:nvSpPr>
        <p:spPr>
          <a:xfrm>
            <a:off x="1920240" y="2692664"/>
            <a:ext cx="704674" cy="1590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7663A7-3FA2-407A-94B9-7DBBD2A7E367}"/>
              </a:ext>
            </a:extLst>
          </p:cNvPr>
          <p:cNvSpPr/>
          <p:nvPr/>
        </p:nvSpPr>
        <p:spPr>
          <a:xfrm>
            <a:off x="2569567" y="2633710"/>
            <a:ext cx="916807" cy="20345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38B9BB-A320-4072-ABE0-B15C0D26C01B}"/>
              </a:ext>
            </a:extLst>
          </p:cNvPr>
          <p:cNvSpPr/>
          <p:nvPr/>
        </p:nvSpPr>
        <p:spPr>
          <a:xfrm>
            <a:off x="1920240" y="2708367"/>
            <a:ext cx="679889" cy="1590577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FCC9FA-9BB5-48DF-895A-90D195E5D0A1}"/>
              </a:ext>
            </a:extLst>
          </p:cNvPr>
          <p:cNvSpPr/>
          <p:nvPr/>
        </p:nvSpPr>
        <p:spPr>
          <a:xfrm>
            <a:off x="2417167" y="2673356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ED735-1386-42A9-9A96-4F9444C7FEC7}"/>
              </a:ext>
            </a:extLst>
          </p:cNvPr>
          <p:cNvSpPr/>
          <p:nvPr/>
        </p:nvSpPr>
        <p:spPr>
          <a:xfrm>
            <a:off x="1068919" y="2368258"/>
            <a:ext cx="1058779" cy="2429611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31665D-5503-4F35-BD9B-3263BDAD92A5}"/>
              </a:ext>
            </a:extLst>
          </p:cNvPr>
          <p:cNvSpPr/>
          <p:nvPr/>
        </p:nvSpPr>
        <p:spPr>
          <a:xfrm>
            <a:off x="2407027" y="2673356"/>
            <a:ext cx="1080210" cy="1994896"/>
          </a:xfrm>
          <a:prstGeom prst="rect">
            <a:avLst/>
          </a:prstGeom>
          <a:solidFill>
            <a:schemeClr val="accent6">
              <a:lumMod val="40000"/>
              <a:lumOff val="60000"/>
              <a:alpha val="0"/>
            </a:schemeClr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8A06D3E-94CD-46C3-987C-4B747358BA6B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17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B8F970-D746-4B8E-8D08-058CC5A6CF8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661C7D17-92BA-419B-9EF4-949290B85EF4}"/>
              </a:ext>
            </a:extLst>
          </p:cNvPr>
          <p:cNvSpPr/>
          <p:nvPr/>
        </p:nvSpPr>
        <p:spPr>
          <a:xfrm rot="5400000" flipH="1">
            <a:off x="8988659" y="1086674"/>
            <a:ext cx="1366171" cy="992089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</a:p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917E2-06D3-4CA3-B22E-BE088951E103}"/>
              </a:ext>
            </a:extLst>
          </p:cNvPr>
          <p:cNvSpPr txBox="1"/>
          <p:nvPr/>
        </p:nvSpPr>
        <p:spPr>
          <a:xfrm>
            <a:off x="10947689" y="1261083"/>
            <a:ext cx="902526" cy="64633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 A OD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F279CE-E750-44CA-BD45-2BAD8DBBB65E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>
            <a:off x="10167789" y="1582718"/>
            <a:ext cx="779900" cy="153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5EA4CD07-7ACD-4030-9E36-A54C99F03188}"/>
              </a:ext>
            </a:extLst>
          </p:cNvPr>
          <p:cNvSpPr/>
          <p:nvPr/>
        </p:nvSpPr>
        <p:spPr>
          <a:xfrm rot="5400000" flipH="1">
            <a:off x="8988659" y="2601543"/>
            <a:ext cx="1366170" cy="992090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</a:p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3482F-A93C-4B0F-8670-A3C33FB50DC5}"/>
              </a:ext>
            </a:extLst>
          </p:cNvPr>
          <p:cNvSpPr txBox="1"/>
          <p:nvPr/>
        </p:nvSpPr>
        <p:spPr>
          <a:xfrm>
            <a:off x="10947689" y="2771548"/>
            <a:ext cx="902526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 B OD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D35AA8-7B1B-46C5-98E0-DEF65FC4B43F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10167789" y="3094714"/>
            <a:ext cx="779900" cy="2874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apezoid 9">
            <a:extLst>
              <a:ext uri="{FF2B5EF4-FFF2-40B4-BE49-F238E27FC236}">
                <a16:creationId xmlns:a16="http://schemas.microsoft.com/office/drawing/2014/main" id="{2D1BC8F9-0EEE-4438-82EF-6B59A6C1BB23}"/>
              </a:ext>
            </a:extLst>
          </p:cNvPr>
          <p:cNvSpPr/>
          <p:nvPr/>
        </p:nvSpPr>
        <p:spPr>
          <a:xfrm rot="5400000" flipH="1">
            <a:off x="8982273" y="4621926"/>
            <a:ext cx="1366171" cy="992089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6866F-5DED-4EDA-BC05-F0EE7B8B860F}"/>
              </a:ext>
            </a:extLst>
          </p:cNvPr>
          <p:cNvSpPr txBox="1"/>
          <p:nvPr/>
        </p:nvSpPr>
        <p:spPr>
          <a:xfrm>
            <a:off x="10933324" y="4794804"/>
            <a:ext cx="902526" cy="6463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 K OD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3231A2-E7DB-4C6C-BD6C-CB4D2EDBA673}"/>
              </a:ext>
            </a:extLst>
          </p:cNvPr>
          <p:cNvCxnSpPr>
            <a:cxnSpLocks/>
            <a:stCxn id="10" idx="0"/>
            <a:endCxn id="11" idx="1"/>
          </p:cNvCxnSpPr>
          <p:nvPr/>
        </p:nvCxnSpPr>
        <p:spPr>
          <a:xfrm>
            <a:off x="10161403" y="5117970"/>
            <a:ext cx="771921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FF800D-B011-475F-902D-DA6184ADDF8F}"/>
              </a:ext>
            </a:extLst>
          </p:cNvPr>
          <p:cNvCxnSpPr>
            <a:cxnSpLocks/>
          </p:cNvCxnSpPr>
          <p:nvPr/>
        </p:nvCxnSpPr>
        <p:spPr>
          <a:xfrm>
            <a:off x="9763606" y="3826228"/>
            <a:ext cx="0" cy="50239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58B293-21F1-4E42-9B04-F4E8882C2F6A}"/>
              </a:ext>
            </a:extLst>
          </p:cNvPr>
          <p:cNvCxnSpPr>
            <a:cxnSpLocks/>
          </p:cNvCxnSpPr>
          <p:nvPr/>
        </p:nvCxnSpPr>
        <p:spPr>
          <a:xfrm>
            <a:off x="11384587" y="3726223"/>
            <a:ext cx="0" cy="78691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458D32-5B7B-4BEA-A5A6-60F60DADB525}"/>
              </a:ext>
            </a:extLst>
          </p:cNvPr>
          <p:cNvSpPr txBox="1"/>
          <p:nvPr/>
        </p:nvSpPr>
        <p:spPr>
          <a:xfrm>
            <a:off x="9161357" y="6364570"/>
            <a:ext cx="271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K # of SVM binary classifier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4444679-7251-4998-BD94-52D2BE70E86C}"/>
              </a:ext>
            </a:extLst>
          </p:cNvPr>
          <p:cNvSpPr/>
          <p:nvPr/>
        </p:nvSpPr>
        <p:spPr>
          <a:xfrm rot="16200000">
            <a:off x="10227565" y="5073250"/>
            <a:ext cx="482713" cy="2203792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7E68512-6A48-43AF-A29C-2985A6747427}"/>
              </a:ext>
            </a:extLst>
          </p:cNvPr>
          <p:cNvSpPr/>
          <p:nvPr/>
        </p:nvSpPr>
        <p:spPr>
          <a:xfrm rot="5400000">
            <a:off x="5887500" y="2213249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1A33D4-049A-41BC-B217-43DD33C90FFA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5207976" y="3195222"/>
            <a:ext cx="478270" cy="0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DAE283-AB88-4BF6-A15E-16837F3365A6}"/>
              </a:ext>
            </a:extLst>
          </p:cNvPr>
          <p:cNvCxnSpPr>
            <a:cxnSpLocks/>
            <a:stCxn id="17" idx="0"/>
            <a:endCxn id="4" idx="2"/>
          </p:cNvCxnSpPr>
          <p:nvPr/>
        </p:nvCxnSpPr>
        <p:spPr>
          <a:xfrm flipV="1">
            <a:off x="7650191" y="1582718"/>
            <a:ext cx="1525509" cy="1612504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78CAE-555C-46EC-9090-AB7898E38B08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7650191" y="3097588"/>
            <a:ext cx="1525508" cy="97634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A2F561-D44D-4AD9-BB6B-710BB1B609E9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>
            <a:off x="7650191" y="3195222"/>
            <a:ext cx="1519123" cy="1922748"/>
          </a:xfrm>
          <a:prstGeom prst="straightConnector1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F13CF0-FB21-4CD3-9BAA-DD93B06FE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5" y="1289702"/>
            <a:ext cx="2635292" cy="394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940C49-3237-4FAB-B4ED-4E827CB8BC30}"/>
              </a:ext>
            </a:extLst>
          </p:cNvPr>
          <p:cNvSpPr txBox="1"/>
          <p:nvPr/>
        </p:nvSpPr>
        <p:spPr>
          <a:xfrm>
            <a:off x="1001462" y="5342968"/>
            <a:ext cx="13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4D3BA6-4CB7-421A-919A-A1E2BEA8D238}"/>
              </a:ext>
            </a:extLst>
          </p:cNvPr>
          <p:cNvSpPr txBox="1"/>
          <p:nvPr/>
        </p:nvSpPr>
        <p:spPr>
          <a:xfrm>
            <a:off x="4697476" y="799723"/>
            <a:ext cx="2848344" cy="3693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Multi Class Object Detection</a:t>
            </a:r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5EA6E-5A86-4126-970D-52DEA1A02553}"/>
              </a:ext>
            </a:extLst>
          </p:cNvPr>
          <p:cNvSpPr/>
          <p:nvPr/>
        </p:nvSpPr>
        <p:spPr>
          <a:xfrm>
            <a:off x="3455347" y="2771548"/>
            <a:ext cx="1752628" cy="923749"/>
          </a:xfrm>
          <a:prstGeom prst="rect">
            <a:avLst/>
          </a:prstGeom>
          <a:solidFill>
            <a:schemeClr val="accent1">
              <a:lumMod val="5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Sliding Window</a:t>
            </a:r>
          </a:p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Image Pyramid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38131F-DE02-4123-94D3-4DDE9ADA4739}"/>
              </a:ext>
            </a:extLst>
          </p:cNvPr>
          <p:cNvCxnSpPr>
            <a:cxnSpLocks/>
          </p:cNvCxnSpPr>
          <p:nvPr/>
        </p:nvCxnSpPr>
        <p:spPr>
          <a:xfrm>
            <a:off x="2977077" y="3204558"/>
            <a:ext cx="478270" cy="0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0DBA18F-02CF-4050-8046-654D605AA2A0}"/>
              </a:ext>
            </a:extLst>
          </p:cNvPr>
          <p:cNvSpPr txBox="1"/>
          <p:nvPr/>
        </p:nvSpPr>
        <p:spPr>
          <a:xfrm>
            <a:off x="10203250" y="1807492"/>
            <a:ext cx="708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20C623-9021-4F24-8286-D2A4DE4A4F78}"/>
              </a:ext>
            </a:extLst>
          </p:cNvPr>
          <p:cNvSpPr txBox="1"/>
          <p:nvPr/>
        </p:nvSpPr>
        <p:spPr>
          <a:xfrm>
            <a:off x="10224347" y="3253634"/>
            <a:ext cx="708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2EAB2C-B2BE-4EBF-87C8-460F403C1F54}"/>
              </a:ext>
            </a:extLst>
          </p:cNvPr>
          <p:cNvSpPr txBox="1"/>
          <p:nvPr/>
        </p:nvSpPr>
        <p:spPr>
          <a:xfrm>
            <a:off x="10219388" y="5256469"/>
            <a:ext cx="708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5791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5AD4002-6A02-4E74-9E57-74F1A86223A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 - </a:t>
            </a:r>
            <a:r>
              <a:rPr lang="en-US" sz="25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NMS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E9FB-A36F-4D7B-9951-E48C046D6FF8}"/>
              </a:ext>
            </a:extLst>
          </p:cNvPr>
          <p:cNvSpPr/>
          <p:nvPr/>
        </p:nvSpPr>
        <p:spPr>
          <a:xfrm>
            <a:off x="4285989" y="663618"/>
            <a:ext cx="3620022" cy="52609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Max suppression - NMS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E16F2-6A1E-4D70-82FF-9F604A70501C}"/>
              </a:ext>
            </a:extLst>
          </p:cNvPr>
          <p:cNvSpPr txBox="1"/>
          <p:nvPr/>
        </p:nvSpPr>
        <p:spPr>
          <a:xfrm>
            <a:off x="1800225" y="1352550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A336D-D419-4A22-BD82-9BFE078CB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68" y="2059115"/>
            <a:ext cx="2334720" cy="2722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18718F-5B76-4C19-B057-04616D38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89" y="2059115"/>
            <a:ext cx="2334721" cy="2742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DAE0C-6D91-41A5-8669-2C646AFA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811" y="2060590"/>
            <a:ext cx="2334721" cy="2740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34AF3-1AA7-4A5F-BA5A-0B803B0F9070}"/>
              </a:ext>
            </a:extLst>
          </p:cNvPr>
          <p:cNvSpPr txBox="1"/>
          <p:nvPr/>
        </p:nvSpPr>
        <p:spPr>
          <a:xfrm>
            <a:off x="1390468" y="4857173"/>
            <a:ext cx="2025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Step 1 : select the Bbox with height score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D463F-6F5A-45E1-AB45-359C7A9F7C9E}"/>
              </a:ext>
            </a:extLst>
          </p:cNvPr>
          <p:cNvSpPr txBox="1"/>
          <p:nvPr/>
        </p:nvSpPr>
        <p:spPr>
          <a:xfrm>
            <a:off x="4371793" y="4857173"/>
            <a:ext cx="2025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Step 2 : Delete Bbox with high over lap 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0D455-5CBE-4E33-A2E1-888A433FC177}"/>
              </a:ext>
            </a:extLst>
          </p:cNvPr>
          <p:cNvSpPr txBox="1"/>
          <p:nvPr/>
        </p:nvSpPr>
        <p:spPr>
          <a:xfrm>
            <a:off x="8621608" y="4933373"/>
            <a:ext cx="2025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Step 4 : Final output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891A5-1462-4789-A2DC-CC1E10EFE595}"/>
              </a:ext>
            </a:extLst>
          </p:cNvPr>
          <p:cNvSpPr txBox="1"/>
          <p:nvPr/>
        </p:nvSpPr>
        <p:spPr>
          <a:xfrm>
            <a:off x="6938100" y="2810514"/>
            <a:ext cx="1211321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Repeat Step 1 and step 2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37B539-98B4-4342-850A-5A075B63DEA8}"/>
              </a:ext>
            </a:extLst>
          </p:cNvPr>
          <p:cNvSpPr txBox="1"/>
          <p:nvPr/>
        </p:nvSpPr>
        <p:spPr>
          <a:xfrm>
            <a:off x="7095955" y="2436486"/>
            <a:ext cx="895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Step 3 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89502-7673-42D3-9A66-281668D8BF17}"/>
              </a:ext>
            </a:extLst>
          </p:cNvPr>
          <p:cNvSpPr txBox="1"/>
          <p:nvPr/>
        </p:nvSpPr>
        <p:spPr>
          <a:xfrm>
            <a:off x="2717511" y="6627168"/>
            <a:ext cx="67569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Credit: https://www.analyticsvidhya.com/blog/2020/08/selecting-the-right-bounding-box-using-non-max-suppression-with-implementation/</a:t>
            </a:r>
            <a:endParaRPr lang="en-IN" sz="900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BA4DF325-986B-4992-960E-93F82FA74FDF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5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AB2A076-3C2E-41BD-85CE-E399C67A77C0}"/>
              </a:ext>
            </a:extLst>
          </p:cNvPr>
          <p:cNvSpPr txBox="1"/>
          <p:nvPr/>
        </p:nvSpPr>
        <p:spPr>
          <a:xfrm>
            <a:off x="4205498" y="-53627"/>
            <a:ext cx="55986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Understanding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</a:t>
            </a:r>
            <a:endParaRPr lang="en-IN" sz="2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ABD8E-72E2-4779-A4F6-5056C030BA33}"/>
              </a:ext>
            </a:extLst>
          </p:cNvPr>
          <p:cNvSpPr/>
          <p:nvPr/>
        </p:nvSpPr>
        <p:spPr>
          <a:xfrm>
            <a:off x="7626699" y="2463290"/>
            <a:ext cx="1175657" cy="782273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1E8FD-028D-469A-BB04-EF69EDEF1724}"/>
              </a:ext>
            </a:extLst>
          </p:cNvPr>
          <p:cNvSpPr txBox="1"/>
          <p:nvPr/>
        </p:nvSpPr>
        <p:spPr>
          <a:xfrm>
            <a:off x="764031" y="1191431"/>
            <a:ext cx="188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B0DA0-3C0A-46FD-A6F7-844E630BB000}"/>
              </a:ext>
            </a:extLst>
          </p:cNvPr>
          <p:cNvSpPr txBox="1"/>
          <p:nvPr/>
        </p:nvSpPr>
        <p:spPr>
          <a:xfrm>
            <a:off x="1415862" y="4045928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BCDF0-5FB9-413D-95C3-722E85A9F450}"/>
              </a:ext>
            </a:extLst>
          </p:cNvPr>
          <p:cNvSpPr txBox="1"/>
          <p:nvPr/>
        </p:nvSpPr>
        <p:spPr>
          <a:xfrm>
            <a:off x="443663" y="4668848"/>
            <a:ext cx="254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</a:t>
            </a:r>
            <a:endParaRPr lang="en-IN" sz="2000" dirty="0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AD2C419-E663-4AE9-85DA-79EFD1E3202E}"/>
              </a:ext>
            </a:extLst>
          </p:cNvPr>
          <p:cNvSpPr/>
          <p:nvPr/>
        </p:nvSpPr>
        <p:spPr>
          <a:xfrm rot="5400000">
            <a:off x="4378177" y="1835260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59B943-3432-4AAC-9754-83BB2BF933AB}"/>
              </a:ext>
            </a:extLst>
          </p:cNvPr>
          <p:cNvCxnSpPr/>
          <p:nvPr/>
        </p:nvCxnSpPr>
        <p:spPr>
          <a:xfrm>
            <a:off x="2993397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5A1943-5635-4CE6-BC53-5F0B4B195A10}"/>
              </a:ext>
            </a:extLst>
          </p:cNvPr>
          <p:cNvSpPr txBox="1"/>
          <p:nvPr/>
        </p:nvSpPr>
        <p:spPr>
          <a:xfrm>
            <a:off x="7626699" y="2463290"/>
            <a:ext cx="157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69E71A-8E94-4434-98DB-A05658341683}"/>
              </a:ext>
            </a:extLst>
          </p:cNvPr>
          <p:cNvCxnSpPr/>
          <p:nvPr/>
        </p:nvCxnSpPr>
        <p:spPr>
          <a:xfrm>
            <a:off x="6331124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91A65BA-21A6-46E7-AD3B-D5613295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1" y="1839442"/>
            <a:ext cx="1867161" cy="1952898"/>
          </a:xfrm>
          <a:prstGeom prst="rect">
            <a:avLst/>
          </a:prstGeom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0E1D6680-98D2-4BA7-B527-6C2BC4EF223C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7" grpId="0" animBg="1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40B71D-0E62-4249-B836-21ED981B6E5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6D1B0-E802-4588-9100-A256D7F0725B}"/>
              </a:ext>
            </a:extLst>
          </p:cNvPr>
          <p:cNvSpPr txBox="1"/>
          <p:nvPr/>
        </p:nvSpPr>
        <p:spPr>
          <a:xfrm>
            <a:off x="1378857" y="1351508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HOG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future extractor +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SVM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Sliding window </a:t>
            </a: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location of Bbox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</a:rPr>
              <a:t>Image pyramid 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 detect various size of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Multi Class SVM </a:t>
            </a: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NMS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for removing unnecessary Bbox and final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15B23A5B-4EDC-42CC-BC63-E3AAB3118000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14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714EBA-70DD-4FB8-8239-A3950353087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Dalal and Trigs Detector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94EE5-7797-4F3D-84D7-B099C9BF9A46}"/>
              </a:ext>
            </a:extLst>
          </p:cNvPr>
          <p:cNvSpPr txBox="1"/>
          <p:nvPr/>
        </p:nvSpPr>
        <p:spPr>
          <a:xfrm>
            <a:off x="1713357" y="2364015"/>
            <a:ext cx="2348335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dirty="0"/>
              <a:t>Research Paper Results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42E6F-7D50-4753-91E6-B7F8C15B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28" y="2981299"/>
            <a:ext cx="3432767" cy="188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3C9CE-A838-44A2-AE37-4F3C4D79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82" y="1586523"/>
            <a:ext cx="2462716" cy="18424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4ADD19-58CE-4B26-B1B0-019A159B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30" y="1586523"/>
            <a:ext cx="2462716" cy="1842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AA730C-311E-4E25-A252-08750FBFA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581" y="3922450"/>
            <a:ext cx="2443663" cy="1860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A73F46-FFC9-4F7D-9AA3-C180373C3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408" y="3922450"/>
            <a:ext cx="2443664" cy="1860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A04FB12A-6D61-457D-8ACB-D5F8E1C9CE6C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71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AB6EE5-2FBC-4BD1-BE13-7C35B0CDFB29}"/>
              </a:ext>
            </a:extLst>
          </p:cNvPr>
          <p:cNvSpPr txBox="1"/>
          <p:nvPr/>
        </p:nvSpPr>
        <p:spPr>
          <a:xfrm>
            <a:off x="1170786" y="552664"/>
            <a:ext cx="374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Problem with HOG + SVM classifier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654B6-1A58-4279-B905-289F5FB27349}"/>
              </a:ext>
            </a:extLst>
          </p:cNvPr>
          <p:cNvSpPr txBox="1"/>
          <p:nvPr/>
        </p:nvSpPr>
        <p:spPr>
          <a:xfrm>
            <a:off x="3363443" y="-34039"/>
            <a:ext cx="64570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HOG + SVM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91A88-73A8-4C9D-A2D9-970FA2DEC928}"/>
              </a:ext>
            </a:extLst>
          </p:cNvPr>
          <p:cNvSpPr txBox="1"/>
          <p:nvPr/>
        </p:nvSpPr>
        <p:spPr>
          <a:xfrm>
            <a:off x="5459146" y="1243967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Bicycle Detection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9CFC2-B848-4471-88C1-A51870675540}"/>
              </a:ext>
            </a:extLst>
          </p:cNvPr>
          <p:cNvSpPr txBox="1"/>
          <p:nvPr/>
        </p:nvSpPr>
        <p:spPr>
          <a:xfrm>
            <a:off x="318656" y="3814894"/>
            <a:ext cx="108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Input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D9AA603F-DA15-4869-8DFA-D4FF6138EFED}"/>
              </a:ext>
            </a:extLst>
          </p:cNvPr>
          <p:cNvSpPr/>
          <p:nvPr/>
        </p:nvSpPr>
        <p:spPr>
          <a:xfrm rot="5400000" flipH="1">
            <a:off x="7123344" y="3451998"/>
            <a:ext cx="1530083" cy="1099731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AD288E-A817-419F-84A7-7CAEB9BCDBD4}"/>
              </a:ext>
            </a:extLst>
          </p:cNvPr>
          <p:cNvSpPr/>
          <p:nvPr/>
        </p:nvSpPr>
        <p:spPr>
          <a:xfrm>
            <a:off x="4061401" y="2783584"/>
            <a:ext cx="1397745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Training 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FA7F07-56EE-4949-9A20-5C51F6B63DD6}"/>
              </a:ext>
            </a:extLst>
          </p:cNvPr>
          <p:cNvSpPr txBox="1"/>
          <p:nvPr/>
        </p:nvSpPr>
        <p:spPr>
          <a:xfrm>
            <a:off x="14173186" y="4034609"/>
            <a:ext cx="108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SVM coef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C97258-4AEC-4511-BA5B-4B00A16FB571}"/>
              </a:ext>
            </a:extLst>
          </p:cNvPr>
          <p:cNvSpPr/>
          <p:nvPr/>
        </p:nvSpPr>
        <p:spPr>
          <a:xfrm>
            <a:off x="5255066" y="3613937"/>
            <a:ext cx="1219200" cy="775855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HOG Feature Extractor</a:t>
            </a:r>
            <a:endParaRPr lang="en-IN" sz="1400" dirty="0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12FC17A3-9AD8-4218-B816-8D3CD3DD1E2A}"/>
              </a:ext>
            </a:extLst>
          </p:cNvPr>
          <p:cNvSpPr/>
          <p:nvPr/>
        </p:nvSpPr>
        <p:spPr>
          <a:xfrm>
            <a:off x="980433" y="3140241"/>
            <a:ext cx="498460" cy="1748227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5C856-A8E3-4BE2-9C93-B31042B472BA}"/>
              </a:ext>
            </a:extLst>
          </p:cNvPr>
          <p:cNvSpPr txBox="1"/>
          <p:nvPr/>
        </p:nvSpPr>
        <p:spPr>
          <a:xfrm>
            <a:off x="1646580" y="3691188"/>
            <a:ext cx="2765437" cy="646331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bicycle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non bicycle images</a:t>
            </a:r>
            <a:endParaRPr lang="en-IN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7BFDD0A-9496-42F2-90B5-3386770777F1}"/>
              </a:ext>
            </a:extLst>
          </p:cNvPr>
          <p:cNvCxnSpPr>
            <a:cxnSpLocks/>
          </p:cNvCxnSpPr>
          <p:nvPr/>
        </p:nvCxnSpPr>
        <p:spPr>
          <a:xfrm>
            <a:off x="4562764" y="4001864"/>
            <a:ext cx="541555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41E7DA-8536-4B91-A630-30F19F0D8546}"/>
              </a:ext>
            </a:extLst>
          </p:cNvPr>
          <p:cNvCxnSpPr>
            <a:cxnSpLocks/>
          </p:cNvCxnSpPr>
          <p:nvPr/>
        </p:nvCxnSpPr>
        <p:spPr>
          <a:xfrm>
            <a:off x="6612084" y="3989375"/>
            <a:ext cx="652545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A36605C-F359-4643-A62C-2AC8B28F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591" y="4337425"/>
            <a:ext cx="2333951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1186BB6-1003-4A63-9ED0-612D689C055A}"/>
              </a:ext>
            </a:extLst>
          </p:cNvPr>
          <p:cNvSpPr txBox="1"/>
          <p:nvPr/>
        </p:nvSpPr>
        <p:spPr>
          <a:xfrm>
            <a:off x="7751543" y="5162235"/>
            <a:ext cx="108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SVM coef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56CC0A1B-6D13-4B7C-88A3-F7593E43D02D}"/>
              </a:ext>
            </a:extLst>
          </p:cNvPr>
          <p:cNvCxnSpPr>
            <a:cxnSpLocks/>
            <a:stCxn id="32" idx="1"/>
            <a:endCxn id="48" idx="1"/>
          </p:cNvCxnSpPr>
          <p:nvPr/>
        </p:nvCxnSpPr>
        <p:spPr>
          <a:xfrm rot="16200000" flipH="1">
            <a:off x="8190100" y="4327724"/>
            <a:ext cx="536777" cy="1140206"/>
          </a:xfrm>
          <a:prstGeom prst="curved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F64935-D83A-4903-9F9C-DD4E9061F321}"/>
              </a:ext>
            </a:extLst>
          </p:cNvPr>
          <p:cNvSpPr txBox="1"/>
          <p:nvPr/>
        </p:nvSpPr>
        <p:spPr>
          <a:xfrm>
            <a:off x="9694847" y="3737950"/>
            <a:ext cx="1083268" cy="52322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Bicycle Template</a:t>
            </a:r>
            <a:endParaRPr lang="en-IN" sz="1400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4647D8-E4BF-4226-9AAD-7C15720025F2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1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 animBg="1"/>
      <p:bldP spid="36" grpId="0" animBg="1"/>
      <p:bldP spid="40" grpId="0" animBg="1"/>
      <p:bldP spid="41" grpId="0" animBg="1"/>
      <p:bldP spid="42" grpId="0" animBg="1"/>
      <p:bldP spid="49" grpId="0"/>
      <p:bldP spid="5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F4021-A241-49DC-ADBA-B3639A5DD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r="22336" b="10778"/>
          <a:stretch/>
        </p:blipFill>
        <p:spPr>
          <a:xfrm>
            <a:off x="1210783" y="1542016"/>
            <a:ext cx="2152660" cy="1863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9C08F-8D03-48FC-A295-ACFDBAA00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5" t="13558" r="21332" b="8577"/>
          <a:stretch/>
        </p:blipFill>
        <p:spPr>
          <a:xfrm>
            <a:off x="1210783" y="3742083"/>
            <a:ext cx="2152660" cy="1882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D2CE0-3611-436D-883A-9DFD98F2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532" y="3700073"/>
            <a:ext cx="2222577" cy="1905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77738-692B-4982-883A-7BAFE0CE0370}"/>
              </a:ext>
            </a:extLst>
          </p:cNvPr>
          <p:cNvSpPr txBox="1"/>
          <p:nvPr/>
        </p:nvSpPr>
        <p:spPr>
          <a:xfrm>
            <a:off x="1170786" y="552664"/>
            <a:ext cx="374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Problem with HOG + SVM classifier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98134-7C6B-4F3A-BDFD-80CF50215C00}"/>
              </a:ext>
            </a:extLst>
          </p:cNvPr>
          <p:cNvSpPr txBox="1"/>
          <p:nvPr/>
        </p:nvSpPr>
        <p:spPr>
          <a:xfrm>
            <a:off x="3363443" y="-34039"/>
            <a:ext cx="64570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HOG + SVM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C6C87-E6DA-4A72-B293-AB5D3B4A3E35}"/>
              </a:ext>
            </a:extLst>
          </p:cNvPr>
          <p:cNvSpPr txBox="1"/>
          <p:nvPr/>
        </p:nvSpPr>
        <p:spPr>
          <a:xfrm>
            <a:off x="5569982" y="552664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Bicycle Detection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10B765-ECBD-4996-AED8-7360BC348E50}"/>
              </a:ext>
            </a:extLst>
          </p:cNvPr>
          <p:cNvSpPr/>
          <p:nvPr/>
        </p:nvSpPr>
        <p:spPr>
          <a:xfrm>
            <a:off x="8254710" y="552664"/>
            <a:ext cx="1397745" cy="369332"/>
          </a:xfrm>
          <a:prstGeom prst="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E5AB48-1378-4941-ADA1-72ADBE3C0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663" y="3700072"/>
            <a:ext cx="2214745" cy="1919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475A62-203C-48CD-8C56-855E7C0F8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663" y="1541552"/>
            <a:ext cx="2215294" cy="18643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C94A91-0A01-4FDE-B8DC-017F54AB9A4F}"/>
              </a:ext>
            </a:extLst>
          </p:cNvPr>
          <p:cNvSpPr txBox="1"/>
          <p:nvPr/>
        </p:nvSpPr>
        <p:spPr>
          <a:xfrm>
            <a:off x="7426826" y="5878440"/>
            <a:ext cx="20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SVM coef of bicycle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4C77D9-DD1E-4859-BD4F-ECF2DBD1B271}"/>
              </a:ext>
            </a:extLst>
          </p:cNvPr>
          <p:cNvSpPr txBox="1"/>
          <p:nvPr/>
        </p:nvSpPr>
        <p:spPr>
          <a:xfrm>
            <a:off x="4731212" y="5878440"/>
            <a:ext cx="221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HOG features resized 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96EE9B-15DE-4188-AE42-7A22230FAA54}"/>
              </a:ext>
            </a:extLst>
          </p:cNvPr>
          <p:cNvSpPr txBox="1"/>
          <p:nvPr/>
        </p:nvSpPr>
        <p:spPr>
          <a:xfrm>
            <a:off x="7004840" y="236723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68EF14-7602-483F-82E4-40719DD8091C}"/>
              </a:ext>
            </a:extLst>
          </p:cNvPr>
          <p:cNvSpPr txBox="1"/>
          <p:nvPr/>
        </p:nvSpPr>
        <p:spPr>
          <a:xfrm>
            <a:off x="7004840" y="449842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I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B6CF78-7D5D-4B2E-8B27-E52FA1733763}"/>
              </a:ext>
            </a:extLst>
          </p:cNvPr>
          <p:cNvCxnSpPr/>
          <p:nvPr/>
        </p:nvCxnSpPr>
        <p:spPr>
          <a:xfrm>
            <a:off x="3629891" y="2473960"/>
            <a:ext cx="729673" cy="0"/>
          </a:xfrm>
          <a:prstGeom prst="straightConnector1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A28D8C-1F0B-49BC-9E84-8172CCB62219}"/>
              </a:ext>
            </a:extLst>
          </p:cNvPr>
          <p:cNvCxnSpPr/>
          <p:nvPr/>
        </p:nvCxnSpPr>
        <p:spPr>
          <a:xfrm>
            <a:off x="3629891" y="4701623"/>
            <a:ext cx="729673" cy="0"/>
          </a:xfrm>
          <a:prstGeom prst="straightConnector1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58728C-E1DE-4E74-88AF-D251736152E6}"/>
              </a:ext>
            </a:extLst>
          </p:cNvPr>
          <p:cNvSpPr txBox="1"/>
          <p:nvPr/>
        </p:nvSpPr>
        <p:spPr>
          <a:xfrm>
            <a:off x="10567353" y="2271277"/>
            <a:ext cx="827727" cy="369332"/>
          </a:xfrm>
          <a:prstGeom prst="rect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Bicycle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7EC357-D351-4AB8-8E45-1315EFF15316}"/>
              </a:ext>
            </a:extLst>
          </p:cNvPr>
          <p:cNvSpPr txBox="1"/>
          <p:nvPr/>
        </p:nvSpPr>
        <p:spPr>
          <a:xfrm>
            <a:off x="10553617" y="4468359"/>
            <a:ext cx="1228478" cy="369332"/>
          </a:xfrm>
          <a:prstGeom prst="rect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Not Bicycle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FFB1BA-45BF-461E-AAFE-BFBEB8B15F6E}"/>
              </a:ext>
            </a:extLst>
          </p:cNvPr>
          <p:cNvCxnSpPr/>
          <p:nvPr/>
        </p:nvCxnSpPr>
        <p:spPr>
          <a:xfrm>
            <a:off x="9745273" y="4633852"/>
            <a:ext cx="729673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8DAA8D-1D62-4D7A-BAC5-345C9B825B7C}"/>
              </a:ext>
            </a:extLst>
          </p:cNvPr>
          <p:cNvCxnSpPr/>
          <p:nvPr/>
        </p:nvCxnSpPr>
        <p:spPr>
          <a:xfrm>
            <a:off x="9745272" y="2455943"/>
            <a:ext cx="729673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266476F-75E7-4962-BC93-434BCBF4A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732" y="1500004"/>
            <a:ext cx="2222577" cy="1905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CBBC131-6B31-416E-AD48-C3456CDED434}"/>
              </a:ext>
            </a:extLst>
          </p:cNvPr>
          <p:cNvSpPr txBox="1"/>
          <p:nvPr/>
        </p:nvSpPr>
        <p:spPr>
          <a:xfrm>
            <a:off x="9724929" y="6247772"/>
            <a:ext cx="120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But, Why ?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9908B73-C2AF-4195-A47A-80832D3531C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2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3" grpId="0"/>
      <p:bldP spid="24" grpId="0"/>
      <p:bldP spid="26" grpId="0"/>
      <p:bldP spid="31" grpId="0" animBg="1"/>
      <p:bldP spid="35" grpId="0" animBg="1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18DD4B-378F-4239-8549-7AE460DA5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r="22336" b="10778"/>
          <a:stretch/>
        </p:blipFill>
        <p:spPr>
          <a:xfrm>
            <a:off x="1210783" y="1542016"/>
            <a:ext cx="2152660" cy="1863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18134-EA2E-4AA4-8F1C-FFF04B426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5" t="13558" r="21332" b="8577"/>
          <a:stretch/>
        </p:blipFill>
        <p:spPr>
          <a:xfrm>
            <a:off x="1210783" y="3742083"/>
            <a:ext cx="2152660" cy="1882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D64758-7781-42DD-99A8-9C819968F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r="22336" b="10778"/>
          <a:stretch/>
        </p:blipFill>
        <p:spPr>
          <a:xfrm>
            <a:off x="4191530" y="1523553"/>
            <a:ext cx="2152660" cy="1863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EBB06E-B089-46B3-A6D6-6852FFF8F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5" t="13558" r="21332" b="8577"/>
          <a:stretch/>
        </p:blipFill>
        <p:spPr>
          <a:xfrm>
            <a:off x="4191530" y="3723620"/>
            <a:ext cx="2152660" cy="1882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1F52AC-3C98-428A-976A-706DDA27E01B}"/>
              </a:ext>
            </a:extLst>
          </p:cNvPr>
          <p:cNvSpPr/>
          <p:nvPr/>
        </p:nvSpPr>
        <p:spPr>
          <a:xfrm>
            <a:off x="4166025" y="3699728"/>
            <a:ext cx="2203670" cy="1905904"/>
          </a:xfrm>
          <a:prstGeom prst="rect">
            <a:avLst/>
          </a:prstGeom>
          <a:blipFill dpi="0" rotWithShape="1">
            <a:blip r:embed="rId4">
              <a:alphaModFix amt="76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7B11E-F713-49E0-A07C-32D926ABA30A}"/>
              </a:ext>
            </a:extLst>
          </p:cNvPr>
          <p:cNvSpPr/>
          <p:nvPr/>
        </p:nvSpPr>
        <p:spPr>
          <a:xfrm>
            <a:off x="4140520" y="1500005"/>
            <a:ext cx="2203670" cy="1905904"/>
          </a:xfrm>
          <a:prstGeom prst="rect">
            <a:avLst/>
          </a:prstGeom>
          <a:blipFill dpi="0" rotWithShape="1">
            <a:blip r:embed="rId4">
              <a:alphaModFix amt="86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F8645D-AEAB-4FD0-92AC-B93C50D56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950" y="3699728"/>
            <a:ext cx="2222577" cy="1905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6764C1-CE00-4326-862C-01036AA82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150" y="1499659"/>
            <a:ext cx="2222577" cy="1905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98D058-E1AC-44F2-92DF-0D6C5324EC48}"/>
              </a:ext>
            </a:extLst>
          </p:cNvPr>
          <p:cNvSpPr txBox="1"/>
          <p:nvPr/>
        </p:nvSpPr>
        <p:spPr>
          <a:xfrm>
            <a:off x="1468582" y="5775603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 Input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0C11A4-A5FA-4C09-BE89-0863CC22C332}"/>
              </a:ext>
            </a:extLst>
          </p:cNvPr>
          <p:cNvSpPr txBox="1"/>
          <p:nvPr/>
        </p:nvSpPr>
        <p:spPr>
          <a:xfrm>
            <a:off x="4140520" y="5775603"/>
            <a:ext cx="2203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Input overlap with SVM coef of bicycle template</a:t>
            </a:r>
            <a:endParaRPr lang="en-IN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9ECF4-7771-4FB1-AFD4-AAEC7893009D}"/>
              </a:ext>
            </a:extLst>
          </p:cNvPr>
          <p:cNvSpPr txBox="1"/>
          <p:nvPr/>
        </p:nvSpPr>
        <p:spPr>
          <a:xfrm>
            <a:off x="6857150" y="5789233"/>
            <a:ext cx="237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SVM coef  of bicycle template</a:t>
            </a:r>
            <a:endParaRPr lang="en-I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C14261-6478-47D3-8E5F-6C15F27F3547}"/>
              </a:ext>
            </a:extLst>
          </p:cNvPr>
          <p:cNvSpPr txBox="1"/>
          <p:nvPr/>
        </p:nvSpPr>
        <p:spPr>
          <a:xfrm>
            <a:off x="1170786" y="552664"/>
            <a:ext cx="374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Problem with HOG + SVM classifier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5B082C-208E-45DD-8BBE-1041E14EAB46}"/>
              </a:ext>
            </a:extLst>
          </p:cNvPr>
          <p:cNvSpPr txBox="1"/>
          <p:nvPr/>
        </p:nvSpPr>
        <p:spPr>
          <a:xfrm>
            <a:off x="3363443" y="-34039"/>
            <a:ext cx="64570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HOG + SVM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8A4D-5AFC-44C9-9FC0-C5AE980B8860}"/>
              </a:ext>
            </a:extLst>
          </p:cNvPr>
          <p:cNvSpPr txBox="1"/>
          <p:nvPr/>
        </p:nvSpPr>
        <p:spPr>
          <a:xfrm>
            <a:off x="5569982" y="552664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Bicycle Detection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646B61-36DC-447A-B79B-4A4097A3A328}"/>
              </a:ext>
            </a:extLst>
          </p:cNvPr>
          <p:cNvSpPr/>
          <p:nvPr/>
        </p:nvSpPr>
        <p:spPr>
          <a:xfrm>
            <a:off x="8254710" y="552664"/>
            <a:ext cx="1397745" cy="369332"/>
          </a:xfrm>
          <a:prstGeom prst="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6DC5A0-FD9C-4453-9443-791DC234FBBB}"/>
              </a:ext>
            </a:extLst>
          </p:cNvPr>
          <p:cNvSpPr txBox="1"/>
          <p:nvPr/>
        </p:nvSpPr>
        <p:spPr>
          <a:xfrm>
            <a:off x="10087062" y="2289750"/>
            <a:ext cx="827727" cy="369332"/>
          </a:xfrm>
          <a:prstGeom prst="rect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Bicycle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9D8A1E-CF79-49EE-AB71-9091B82D32E3}"/>
              </a:ext>
            </a:extLst>
          </p:cNvPr>
          <p:cNvSpPr txBox="1"/>
          <p:nvPr/>
        </p:nvSpPr>
        <p:spPr>
          <a:xfrm>
            <a:off x="10073326" y="4486832"/>
            <a:ext cx="1228478" cy="369332"/>
          </a:xfrm>
          <a:prstGeom prst="rect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Not Bicycle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8E7AAF-FB51-4A1B-BA1B-A011EB0467E6}"/>
              </a:ext>
            </a:extLst>
          </p:cNvPr>
          <p:cNvCxnSpPr/>
          <p:nvPr/>
        </p:nvCxnSpPr>
        <p:spPr>
          <a:xfrm>
            <a:off x="9264982" y="4652325"/>
            <a:ext cx="729673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E8AD98-E6D2-4976-B0A1-81D62B526D30}"/>
              </a:ext>
            </a:extLst>
          </p:cNvPr>
          <p:cNvCxnSpPr/>
          <p:nvPr/>
        </p:nvCxnSpPr>
        <p:spPr>
          <a:xfrm>
            <a:off x="9264981" y="2474416"/>
            <a:ext cx="729673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EE9E8E9-BBAA-4711-B87E-EE3A6434B6DC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800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EAA47D-6824-42CC-A8C8-8B78FE0D31FD}"/>
              </a:ext>
            </a:extLst>
          </p:cNvPr>
          <p:cNvSpPr/>
          <p:nvPr/>
        </p:nvSpPr>
        <p:spPr>
          <a:xfrm>
            <a:off x="1034473" y="4623168"/>
            <a:ext cx="31825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5914-8FA4-41E1-8A29-4674CEDCDC93}"/>
              </a:ext>
            </a:extLst>
          </p:cNvPr>
          <p:cNvSpPr txBox="1"/>
          <p:nvPr/>
        </p:nvSpPr>
        <p:spPr>
          <a:xfrm>
            <a:off x="3363443" y="-34039"/>
            <a:ext cx="64570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HOG + SVM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95C60-1F36-434F-A185-67C7DF28796B}"/>
              </a:ext>
            </a:extLst>
          </p:cNvPr>
          <p:cNvSpPr txBox="1"/>
          <p:nvPr/>
        </p:nvSpPr>
        <p:spPr>
          <a:xfrm>
            <a:off x="1034473" y="1126837"/>
            <a:ext cx="8139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Solution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Treat Various angles of bicycle as one class and perform Multi Class Classification.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B58E1-9863-4442-A491-0FABBEA73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r="22336" b="10778"/>
          <a:stretch/>
        </p:blipFill>
        <p:spPr>
          <a:xfrm>
            <a:off x="2027336" y="2337554"/>
            <a:ext cx="1572785" cy="1361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288DD-9342-46AA-8F24-C98E03982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5" t="13558" r="21332" b="8577"/>
          <a:stretch/>
        </p:blipFill>
        <p:spPr>
          <a:xfrm>
            <a:off x="4523215" y="2328494"/>
            <a:ext cx="1572785" cy="1375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7DDB9E-BC03-4DD9-9895-709AACAB5BBA}"/>
              </a:ext>
            </a:extLst>
          </p:cNvPr>
          <p:cNvSpPr txBox="1"/>
          <p:nvPr/>
        </p:nvSpPr>
        <p:spPr>
          <a:xfrm>
            <a:off x="2323196" y="385524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7CB2A-1CE0-411D-B2F9-B21B476C4E38}"/>
              </a:ext>
            </a:extLst>
          </p:cNvPr>
          <p:cNvSpPr txBox="1"/>
          <p:nvPr/>
        </p:nvSpPr>
        <p:spPr>
          <a:xfrm>
            <a:off x="4759753" y="385524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2A248-8773-4E58-B537-81261FE450B6}"/>
              </a:ext>
            </a:extLst>
          </p:cNvPr>
          <p:cNvSpPr txBox="1"/>
          <p:nvPr/>
        </p:nvSpPr>
        <p:spPr>
          <a:xfrm>
            <a:off x="7391308" y="283134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K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660530-E0B3-42BC-B7A3-A7B628953064}"/>
              </a:ext>
            </a:extLst>
          </p:cNvPr>
          <p:cNvCxnSpPr>
            <a:cxnSpLocks/>
          </p:cNvCxnSpPr>
          <p:nvPr/>
        </p:nvCxnSpPr>
        <p:spPr>
          <a:xfrm>
            <a:off x="6411101" y="3016015"/>
            <a:ext cx="801666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2D5EE79-67CC-4145-84FE-E62A0E65282A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72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EE4FFB-E108-4D08-9D82-8A2B1045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51"/>
          <a:stretch/>
        </p:blipFill>
        <p:spPr>
          <a:xfrm>
            <a:off x="884160" y="1392398"/>
            <a:ext cx="8342423" cy="2565956"/>
          </a:xfrm>
          <a:prstGeom prst="rect">
            <a:avLst/>
          </a:prstGeom>
          <a:ln w="12700">
            <a:noFill/>
            <a:prstDash val="sysDot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AFBAE-FFCD-40CF-BFD7-1AA32512537E}"/>
              </a:ext>
            </a:extLst>
          </p:cNvPr>
          <p:cNvSpPr/>
          <p:nvPr/>
        </p:nvSpPr>
        <p:spPr>
          <a:xfrm>
            <a:off x="884160" y="790854"/>
            <a:ext cx="31825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17FC0-5342-4EB4-ADF5-6C85AF9049B7}"/>
              </a:ext>
            </a:extLst>
          </p:cNvPr>
          <p:cNvSpPr txBox="1"/>
          <p:nvPr/>
        </p:nvSpPr>
        <p:spPr>
          <a:xfrm>
            <a:off x="3899725" y="6627168"/>
            <a:ext cx="4392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Credit: https://ps.is.tuebingen.mpg.de/research_projects/part-based-body-models</a:t>
            </a:r>
            <a:endParaRPr lang="en-IN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98585-6AE5-4CE7-90A6-B385194A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06" y="4442811"/>
            <a:ext cx="7222329" cy="14377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F39D85-E001-4D84-ACD7-E23D727CF788}"/>
              </a:ext>
            </a:extLst>
          </p:cNvPr>
          <p:cNvSpPr txBox="1"/>
          <p:nvPr/>
        </p:nvSpPr>
        <p:spPr>
          <a:xfrm>
            <a:off x="3650794" y="5958734"/>
            <a:ext cx="2516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Sample of human detection database</a:t>
            </a:r>
            <a:endParaRPr lang="en-IN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4F091-A475-4C58-AB07-0299F50EB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627" y="1573589"/>
            <a:ext cx="1474973" cy="110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FABEE-4CD1-4AAB-846A-486CC676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627" y="2939225"/>
            <a:ext cx="1474973" cy="110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02213-AF84-4E3C-A8CF-D8CE1337D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3626" y="4304861"/>
            <a:ext cx="1474973" cy="1101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ED0CA-4A7F-4ED9-93F2-74D0BE4BF5AA}"/>
              </a:ext>
            </a:extLst>
          </p:cNvPr>
          <p:cNvSpPr txBox="1"/>
          <p:nvPr/>
        </p:nvSpPr>
        <p:spPr>
          <a:xfrm>
            <a:off x="1978171" y="0"/>
            <a:ext cx="86940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6199278-AA20-4A4E-8247-F963A96324C3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76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1017E89-0312-44F6-9FC5-DCCF1D928800}"/>
              </a:ext>
            </a:extLst>
          </p:cNvPr>
          <p:cNvSpPr/>
          <p:nvPr/>
        </p:nvSpPr>
        <p:spPr>
          <a:xfrm>
            <a:off x="4897677" y="1578279"/>
            <a:ext cx="6150279" cy="3794712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7AA3E-6D4A-40C9-B11A-DFE95623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94" y="2016958"/>
            <a:ext cx="856260" cy="2316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7C592-E4CB-4B2B-8160-098B527E7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283" y="2016958"/>
            <a:ext cx="856260" cy="2316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B7350-2694-45FC-9933-3EAB2F90B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472" y="2044829"/>
            <a:ext cx="854357" cy="2316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80793-9232-427A-9CA4-20E37802D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6" r="14365" b="3601"/>
          <a:stretch/>
        </p:blipFill>
        <p:spPr>
          <a:xfrm>
            <a:off x="3158654" y="1790690"/>
            <a:ext cx="1433155" cy="27963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7085B9-E5A9-4993-92BC-F2288A7452F8}"/>
              </a:ext>
            </a:extLst>
          </p:cNvPr>
          <p:cNvSpPr/>
          <p:nvPr/>
        </p:nvSpPr>
        <p:spPr>
          <a:xfrm>
            <a:off x="884160" y="790854"/>
            <a:ext cx="31825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C6129-6FDD-4981-8B2B-5F57DD5E8582}"/>
              </a:ext>
            </a:extLst>
          </p:cNvPr>
          <p:cNvSpPr txBox="1"/>
          <p:nvPr/>
        </p:nvSpPr>
        <p:spPr>
          <a:xfrm>
            <a:off x="6830024" y="790854"/>
            <a:ext cx="19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Multi Part Detector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1D3E2-539B-4E9F-820B-A2331A4DCE7F}"/>
              </a:ext>
            </a:extLst>
          </p:cNvPr>
          <p:cNvSpPr/>
          <p:nvPr/>
        </p:nvSpPr>
        <p:spPr>
          <a:xfrm>
            <a:off x="3466464" y="1887354"/>
            <a:ext cx="678807" cy="695496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B79C44-F220-4B4B-9756-D97DB63602E1}"/>
              </a:ext>
            </a:extLst>
          </p:cNvPr>
          <p:cNvSpPr/>
          <p:nvPr/>
        </p:nvSpPr>
        <p:spPr>
          <a:xfrm>
            <a:off x="3196424" y="2431823"/>
            <a:ext cx="678807" cy="845808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FBCA7-1450-40E0-B1DE-EC348CE150DD}"/>
              </a:ext>
            </a:extLst>
          </p:cNvPr>
          <p:cNvSpPr/>
          <p:nvPr/>
        </p:nvSpPr>
        <p:spPr>
          <a:xfrm>
            <a:off x="3913261" y="2431823"/>
            <a:ext cx="678807" cy="845808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E866EB-ADF1-4A56-863C-A449713D5EE7}"/>
              </a:ext>
            </a:extLst>
          </p:cNvPr>
          <p:cNvSpPr/>
          <p:nvPr/>
        </p:nvSpPr>
        <p:spPr>
          <a:xfrm>
            <a:off x="3495611" y="3087198"/>
            <a:ext cx="649660" cy="574193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728179-9E60-4362-9936-D5F5FDE4CB0E}"/>
              </a:ext>
            </a:extLst>
          </p:cNvPr>
          <p:cNvSpPr/>
          <p:nvPr/>
        </p:nvSpPr>
        <p:spPr>
          <a:xfrm>
            <a:off x="3363739" y="3535003"/>
            <a:ext cx="649660" cy="917242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283C82-604C-41BD-8057-88ADD6CA95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6" r="14365" b="3601"/>
          <a:stretch/>
        </p:blipFill>
        <p:spPr>
          <a:xfrm>
            <a:off x="914358" y="1790690"/>
            <a:ext cx="1433155" cy="27963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E06ADC-49D4-41BC-B12C-76ECF3E6DD6C}"/>
              </a:ext>
            </a:extLst>
          </p:cNvPr>
          <p:cNvSpPr txBox="1"/>
          <p:nvPr/>
        </p:nvSpPr>
        <p:spPr>
          <a:xfrm>
            <a:off x="5244644" y="4627080"/>
            <a:ext cx="136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Coarse Root 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Filter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AB5531-E07F-4DBA-99E3-D7968996D981}"/>
              </a:ext>
            </a:extLst>
          </p:cNvPr>
          <p:cNvSpPr txBox="1"/>
          <p:nvPr/>
        </p:nvSpPr>
        <p:spPr>
          <a:xfrm>
            <a:off x="6928116" y="4644582"/>
            <a:ext cx="1910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Higher Resolution </a:t>
            </a:r>
          </a:p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Part Filter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FE837D-5EBC-4C89-AE42-2D40EE98962D}"/>
              </a:ext>
            </a:extLst>
          </p:cNvPr>
          <p:cNvSpPr txBox="1"/>
          <p:nvPr/>
        </p:nvSpPr>
        <p:spPr>
          <a:xfrm>
            <a:off x="9153276" y="4627080"/>
            <a:ext cx="15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Spatial Model 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for each Part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C3896B-EB71-4430-A462-37C6A5EFD98F}"/>
              </a:ext>
            </a:extLst>
          </p:cNvPr>
          <p:cNvSpPr txBox="1"/>
          <p:nvPr/>
        </p:nvSpPr>
        <p:spPr>
          <a:xfrm>
            <a:off x="1001521" y="4766954"/>
            <a:ext cx="131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input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07D956-DB35-4A9F-BD2E-1E80DDAED3DD}"/>
              </a:ext>
            </a:extLst>
          </p:cNvPr>
          <p:cNvSpPr txBox="1"/>
          <p:nvPr/>
        </p:nvSpPr>
        <p:spPr>
          <a:xfrm>
            <a:off x="3294373" y="4726660"/>
            <a:ext cx="117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 Part </a:t>
            </a:r>
          </a:p>
          <a:p>
            <a:r>
              <a:rPr lang="en-US" dirty="0"/>
              <a:t>Detector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48C77-47C0-4B7A-8B51-1E1FA763760F}"/>
              </a:ext>
            </a:extLst>
          </p:cNvPr>
          <p:cNvSpPr txBox="1"/>
          <p:nvPr/>
        </p:nvSpPr>
        <p:spPr>
          <a:xfrm>
            <a:off x="1978171" y="0"/>
            <a:ext cx="86940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0E665-5BEA-460A-9B74-4440A68E18C5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32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AA2550-FC6C-4957-92E7-B11F5D2D6AD7}"/>
              </a:ext>
            </a:extLst>
          </p:cNvPr>
          <p:cNvSpPr/>
          <p:nvPr/>
        </p:nvSpPr>
        <p:spPr>
          <a:xfrm>
            <a:off x="3856133" y="1988361"/>
            <a:ext cx="4350561" cy="3387264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5D867-AFB9-49DF-A28F-18B58ECD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0" y="2425146"/>
            <a:ext cx="2984877" cy="2243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5A6C83-9D34-4820-907B-185A86A2A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791" y="1210291"/>
            <a:ext cx="3104904" cy="2310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9D1D1-3A6C-4A63-978B-BF941E56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791" y="3957645"/>
            <a:ext cx="3104904" cy="2317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948261-088E-4BC0-88FF-1DFE6112E82C}"/>
              </a:ext>
            </a:extLst>
          </p:cNvPr>
          <p:cNvSpPr txBox="1"/>
          <p:nvPr/>
        </p:nvSpPr>
        <p:spPr>
          <a:xfrm>
            <a:off x="4487970" y="6627168"/>
            <a:ext cx="3441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Credit: Pedestrian Detection in Crowded Scenes Paper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3BDCF-6CDF-4235-A3D4-A6F4B9A41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16" y="2279653"/>
            <a:ext cx="1186168" cy="2608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45AD0-34F2-4CE1-9DBC-166DB86B8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405" y="2281108"/>
            <a:ext cx="1186168" cy="2531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ED40C9-C0C5-470F-8DFC-04C26D34E360}"/>
              </a:ext>
            </a:extLst>
          </p:cNvPr>
          <p:cNvSpPr txBox="1"/>
          <p:nvPr/>
        </p:nvSpPr>
        <p:spPr>
          <a:xfrm>
            <a:off x="5502916" y="4950073"/>
            <a:ext cx="1118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Query image</a:t>
            </a:r>
            <a:endParaRPr lang="en-IN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BCF3D-0C0D-4339-8222-5F2A0607057D}"/>
              </a:ext>
            </a:extLst>
          </p:cNvPr>
          <p:cNvSpPr txBox="1"/>
          <p:nvPr/>
        </p:nvSpPr>
        <p:spPr>
          <a:xfrm>
            <a:off x="4157366" y="4965562"/>
            <a:ext cx="900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Part Filter</a:t>
            </a:r>
            <a:endParaRPr lang="en-IN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1B7D68-0248-4453-98AF-D0E05622502C}"/>
              </a:ext>
            </a:extLst>
          </p:cNvPr>
          <p:cNvSpPr txBox="1"/>
          <p:nvPr/>
        </p:nvSpPr>
        <p:spPr>
          <a:xfrm>
            <a:off x="6689084" y="4971757"/>
            <a:ext cx="1519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Deformation costs</a:t>
            </a:r>
            <a:endParaRPr lang="en-IN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1F6951-B4FA-4AA9-989D-1A7C209DA2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11"/>
          <a:stretch/>
        </p:blipFill>
        <p:spPr>
          <a:xfrm>
            <a:off x="6855535" y="2274660"/>
            <a:ext cx="1186168" cy="2608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2E2F24-395F-4128-92F7-F30166D88D54}"/>
              </a:ext>
            </a:extLst>
          </p:cNvPr>
          <p:cNvSpPr txBox="1"/>
          <p:nvPr/>
        </p:nvSpPr>
        <p:spPr>
          <a:xfrm>
            <a:off x="1978171" y="0"/>
            <a:ext cx="86940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D88D04-91B0-49D9-A41E-09A5B3EFB743}"/>
              </a:ext>
            </a:extLst>
          </p:cNvPr>
          <p:cNvSpPr/>
          <p:nvPr/>
        </p:nvSpPr>
        <p:spPr>
          <a:xfrm>
            <a:off x="1083424" y="878656"/>
            <a:ext cx="31825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94928-DA2C-402C-AA6A-8992D7386139}"/>
              </a:ext>
            </a:extLst>
          </p:cNvPr>
          <p:cNvSpPr txBox="1"/>
          <p:nvPr/>
        </p:nvSpPr>
        <p:spPr>
          <a:xfrm>
            <a:off x="4741109" y="907941"/>
            <a:ext cx="270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What is deformation cost ?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4B3B5A36-FC34-4F95-B1BD-DC5CDF1213FA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45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9281372C-6D8A-42D6-AE33-E484D30A6AE3}"/>
              </a:ext>
            </a:extLst>
          </p:cNvPr>
          <p:cNvSpPr/>
          <p:nvPr/>
        </p:nvSpPr>
        <p:spPr>
          <a:xfrm rot="5400000" flipH="1">
            <a:off x="7123344" y="3451998"/>
            <a:ext cx="1530083" cy="1099731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36B68-7136-4E2D-90AC-D001C1A4C132}"/>
              </a:ext>
            </a:extLst>
          </p:cNvPr>
          <p:cNvSpPr/>
          <p:nvPr/>
        </p:nvSpPr>
        <p:spPr>
          <a:xfrm>
            <a:off x="4061401" y="2783584"/>
            <a:ext cx="1397745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Training 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BB8EA-4EFC-4BAD-9232-CB959BB222CA}"/>
              </a:ext>
            </a:extLst>
          </p:cNvPr>
          <p:cNvSpPr/>
          <p:nvPr/>
        </p:nvSpPr>
        <p:spPr>
          <a:xfrm>
            <a:off x="5255066" y="3613937"/>
            <a:ext cx="1219200" cy="775855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HOG Feature Extractor</a:t>
            </a:r>
            <a:endParaRPr lang="en-IN" sz="1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ED1A1D0-BC1F-4E43-824F-D8DF760AA369}"/>
              </a:ext>
            </a:extLst>
          </p:cNvPr>
          <p:cNvSpPr/>
          <p:nvPr/>
        </p:nvSpPr>
        <p:spPr>
          <a:xfrm>
            <a:off x="980433" y="3140241"/>
            <a:ext cx="498460" cy="1748227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158D9-DEB5-44E7-BAB6-ED53743B4C0A}"/>
              </a:ext>
            </a:extLst>
          </p:cNvPr>
          <p:cNvSpPr txBox="1"/>
          <p:nvPr/>
        </p:nvSpPr>
        <p:spPr>
          <a:xfrm>
            <a:off x="1646580" y="3691188"/>
            <a:ext cx="2786019" cy="646331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human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non human images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F1D910-5CD1-4F77-A416-CCBFC01388DE}"/>
              </a:ext>
            </a:extLst>
          </p:cNvPr>
          <p:cNvCxnSpPr>
            <a:cxnSpLocks/>
          </p:cNvCxnSpPr>
          <p:nvPr/>
        </p:nvCxnSpPr>
        <p:spPr>
          <a:xfrm>
            <a:off x="4562764" y="4001864"/>
            <a:ext cx="541555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23BD6A-AB62-4E8B-BBF7-9F9A97C1F3BD}"/>
              </a:ext>
            </a:extLst>
          </p:cNvPr>
          <p:cNvCxnSpPr>
            <a:cxnSpLocks/>
          </p:cNvCxnSpPr>
          <p:nvPr/>
        </p:nvCxnSpPr>
        <p:spPr>
          <a:xfrm>
            <a:off x="6612084" y="3989375"/>
            <a:ext cx="652545" cy="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2AF0E2-A1E9-4D48-A7C7-029D8646070B}"/>
              </a:ext>
            </a:extLst>
          </p:cNvPr>
          <p:cNvSpPr txBox="1"/>
          <p:nvPr/>
        </p:nvSpPr>
        <p:spPr>
          <a:xfrm>
            <a:off x="7751543" y="5162235"/>
            <a:ext cx="108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SVM coef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2DB5D12-FE6D-4B40-AB61-5FB49CFCF10A}"/>
              </a:ext>
            </a:extLst>
          </p:cNvPr>
          <p:cNvCxnSpPr>
            <a:cxnSpLocks/>
            <a:stCxn id="2" idx="1"/>
          </p:cNvCxnSpPr>
          <p:nvPr/>
        </p:nvCxnSpPr>
        <p:spPr>
          <a:xfrm rot="16200000" flipH="1">
            <a:off x="8190100" y="4327724"/>
            <a:ext cx="536777" cy="1140206"/>
          </a:xfrm>
          <a:prstGeom prst="curvedConnector2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FE3CD2-3EF0-42B7-A013-2D76EB098C5B}"/>
              </a:ext>
            </a:extLst>
          </p:cNvPr>
          <p:cNvSpPr txBox="1"/>
          <p:nvPr/>
        </p:nvSpPr>
        <p:spPr>
          <a:xfrm>
            <a:off x="9783903" y="3740253"/>
            <a:ext cx="1083268" cy="52322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Human Template</a:t>
            </a:r>
            <a:endParaRPr lang="en-IN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D9046-36C2-410A-8A3A-DEEC5906FA9C}"/>
              </a:ext>
            </a:extLst>
          </p:cNvPr>
          <p:cNvSpPr txBox="1"/>
          <p:nvPr/>
        </p:nvSpPr>
        <p:spPr>
          <a:xfrm>
            <a:off x="1978171" y="0"/>
            <a:ext cx="823565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5BE02-2F01-4FB2-8991-BFF2DAA4490C}"/>
              </a:ext>
            </a:extLst>
          </p:cNvPr>
          <p:cNvSpPr/>
          <p:nvPr/>
        </p:nvSpPr>
        <p:spPr>
          <a:xfrm>
            <a:off x="1083424" y="878656"/>
            <a:ext cx="31825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336B7-7BF4-4BA2-8475-2F9336938D57}"/>
              </a:ext>
            </a:extLst>
          </p:cNvPr>
          <p:cNvSpPr txBox="1"/>
          <p:nvPr/>
        </p:nvSpPr>
        <p:spPr>
          <a:xfrm>
            <a:off x="4741109" y="907941"/>
            <a:ext cx="291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Training for Person Detection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50664A-E779-4337-B5D1-5201FAA5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505" y="4480417"/>
            <a:ext cx="1023032" cy="2087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4C79E8-7F71-4DC2-A682-6D9A6B6E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115" y="4495120"/>
            <a:ext cx="946247" cy="2072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C328B66-6B48-442C-ADBD-5B4C61370809}"/>
              </a:ext>
            </a:extLst>
          </p:cNvPr>
          <p:cNvSpPr/>
          <p:nvPr/>
        </p:nvSpPr>
        <p:spPr>
          <a:xfrm>
            <a:off x="9082274" y="3526777"/>
            <a:ext cx="2917659" cy="317464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8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/>
      <p:bldP spid="1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942AF8-A030-4140-82E2-949B35E9C963}"/>
              </a:ext>
            </a:extLst>
          </p:cNvPr>
          <p:cNvSpPr/>
          <p:nvPr/>
        </p:nvSpPr>
        <p:spPr>
          <a:xfrm>
            <a:off x="9084024" y="2463290"/>
            <a:ext cx="1175657" cy="782273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1526E-F5E0-47A4-AF1F-4B79AC9ACE25}"/>
              </a:ext>
            </a:extLst>
          </p:cNvPr>
          <p:cNvSpPr txBox="1"/>
          <p:nvPr/>
        </p:nvSpPr>
        <p:spPr>
          <a:xfrm>
            <a:off x="764031" y="1191431"/>
            <a:ext cx="188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39E21-024B-406D-99FF-20B34E9F302E}"/>
              </a:ext>
            </a:extLst>
          </p:cNvPr>
          <p:cNvSpPr txBox="1"/>
          <p:nvPr/>
        </p:nvSpPr>
        <p:spPr>
          <a:xfrm>
            <a:off x="1415862" y="4045928"/>
            <a:ext cx="49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Cat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96039-B159-47B6-A5FD-20420D8354FD}"/>
              </a:ext>
            </a:extLst>
          </p:cNvPr>
          <p:cNvSpPr txBox="1"/>
          <p:nvPr/>
        </p:nvSpPr>
        <p:spPr>
          <a:xfrm>
            <a:off x="443663" y="4668848"/>
            <a:ext cx="254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Object</a:t>
            </a:r>
            <a:endParaRPr lang="en-IN" sz="2000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D579402-CF0A-4D30-B0A8-4001E4AE81AC}"/>
              </a:ext>
            </a:extLst>
          </p:cNvPr>
          <p:cNvSpPr/>
          <p:nvPr/>
        </p:nvSpPr>
        <p:spPr>
          <a:xfrm rot="5400000">
            <a:off x="4378177" y="1835260"/>
            <a:ext cx="1561437" cy="1963945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0F6061-3A2D-459B-882C-FC51020B0CA7}"/>
              </a:ext>
            </a:extLst>
          </p:cNvPr>
          <p:cNvCxnSpPr/>
          <p:nvPr/>
        </p:nvCxnSpPr>
        <p:spPr>
          <a:xfrm>
            <a:off x="2993397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38066A-D656-498C-A488-DBC04033CC2C}"/>
              </a:ext>
            </a:extLst>
          </p:cNvPr>
          <p:cNvSpPr txBox="1"/>
          <p:nvPr/>
        </p:nvSpPr>
        <p:spPr>
          <a:xfrm>
            <a:off x="9084024" y="2463290"/>
            <a:ext cx="157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</a:t>
            </a:r>
          </a:p>
          <a:p>
            <a:r>
              <a:rPr lang="en-US" dirty="0"/>
              <a:t>Cat or Not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B9EA6F-D65E-4C99-AD6D-2182BE576B73}"/>
              </a:ext>
            </a:extLst>
          </p:cNvPr>
          <p:cNvCxnSpPr/>
          <p:nvPr/>
        </p:nvCxnSpPr>
        <p:spPr>
          <a:xfrm>
            <a:off x="7788449" y="2817233"/>
            <a:ext cx="110531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38AA362-4AA0-4427-98DE-C5691761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1" y="1839442"/>
            <a:ext cx="1867161" cy="1952898"/>
          </a:xfrm>
          <a:prstGeom prst="rect">
            <a:avLst/>
          </a:prstGeom>
        </p:spPr>
      </p:pic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9408CCB1-99D9-48C1-B2FB-B71E3A858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83561"/>
              </p:ext>
            </p:extLst>
          </p:nvPr>
        </p:nvGraphicFramePr>
        <p:xfrm>
          <a:off x="7001518" y="1448539"/>
          <a:ext cx="390684" cy="297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684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71686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824" marB="4582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42962D-EA8D-4CA9-8158-7C3B0BA6CB71}"/>
              </a:ext>
            </a:extLst>
          </p:cNvPr>
          <p:cNvCxnSpPr>
            <a:cxnSpLocks/>
          </p:cNvCxnSpPr>
          <p:nvPr/>
        </p:nvCxnSpPr>
        <p:spPr>
          <a:xfrm>
            <a:off x="6378749" y="2785149"/>
            <a:ext cx="479251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A5410A-E7D4-4C7F-A1B7-8A2F4BEF1B8E}"/>
              </a:ext>
            </a:extLst>
          </p:cNvPr>
          <p:cNvSpPr txBox="1"/>
          <p:nvPr/>
        </p:nvSpPr>
        <p:spPr>
          <a:xfrm>
            <a:off x="6245990" y="4668848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E7718-9114-4DB5-925E-9CC529BDFC96}"/>
              </a:ext>
            </a:extLst>
          </p:cNvPr>
          <p:cNvSpPr txBox="1"/>
          <p:nvPr/>
        </p:nvSpPr>
        <p:spPr>
          <a:xfrm>
            <a:off x="3253773" y="-53627"/>
            <a:ext cx="67292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Understanding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1072D-A561-424C-A4AC-6C1E03A1D8E1}"/>
              </a:ext>
            </a:extLst>
          </p:cNvPr>
          <p:cNvSpPr txBox="1"/>
          <p:nvPr/>
        </p:nvSpPr>
        <p:spPr>
          <a:xfrm>
            <a:off x="4678944" y="6082207"/>
            <a:ext cx="650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to train the classifier to classify weather there is cat or not ?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580E4-BD21-4877-9F34-43D3CB426897}"/>
              </a:ext>
            </a:extLst>
          </p:cNvPr>
          <p:cNvSpPr txBox="1"/>
          <p:nvPr/>
        </p:nvSpPr>
        <p:spPr>
          <a:xfrm>
            <a:off x="7437893" y="4202220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3780 x 1</a:t>
            </a:r>
            <a:endParaRPr lang="en-IN" sz="1400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7086DA76-91B1-431A-82DB-535CA528E813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25" grpId="0"/>
      <p:bldP spid="28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E0462846-987B-4E52-8E09-41077CF44547}"/>
              </a:ext>
            </a:extLst>
          </p:cNvPr>
          <p:cNvSpPr/>
          <p:nvPr/>
        </p:nvSpPr>
        <p:spPr>
          <a:xfrm>
            <a:off x="4532462" y="1395233"/>
            <a:ext cx="7505786" cy="5415142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9E2D7D-5B19-417A-9220-64129B1D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224" y="335804"/>
            <a:ext cx="2101464" cy="101347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8E76C-8ED6-4FCC-BB8B-45BEAC198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44" y="1672306"/>
            <a:ext cx="2144624" cy="10230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D8E2C5-F93E-4A75-8BD1-835F16EC1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198" y="1665630"/>
            <a:ext cx="2144625" cy="10227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22206-D44B-44B7-934C-01579095F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378" y="2654649"/>
            <a:ext cx="434201" cy="13026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F8E32B-15FA-421E-8154-F81F293030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3"/>
          <a:stretch/>
        </p:blipFill>
        <p:spPr>
          <a:xfrm>
            <a:off x="780244" y="3569254"/>
            <a:ext cx="2144624" cy="10230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86C7B3-04FD-4A77-9DE6-F12889638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9200" y="2605957"/>
            <a:ext cx="540158" cy="54798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62268-72D9-4AE6-8B7E-A8228636E3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3695" y="2523535"/>
            <a:ext cx="540158" cy="54810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EAD8F-603B-44CD-B78A-5EBB346A53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0198" y="3227184"/>
            <a:ext cx="1578520" cy="8844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8CEA52-3F3C-4035-8785-0E0A257E2E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7088" y="3227184"/>
            <a:ext cx="1578520" cy="8907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FE3903-0DE1-468B-80BF-D8889759AE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198" y="4448360"/>
            <a:ext cx="1578520" cy="87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36D7F1-79AB-440F-910E-B835F20E5C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27088" y="4434783"/>
            <a:ext cx="1578520" cy="87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369672-9215-4782-9957-64C14E1E69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5591" y="5717815"/>
            <a:ext cx="2144624" cy="102305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2" name="Flowchart: Summing Junction 21">
            <a:extLst>
              <a:ext uri="{FF2B5EF4-FFF2-40B4-BE49-F238E27FC236}">
                <a16:creationId xmlns:a16="http://schemas.microsoft.com/office/drawing/2014/main" id="{7E1A6810-CCB5-4204-BB8F-E1CB2777DE17}"/>
              </a:ext>
            </a:extLst>
          </p:cNvPr>
          <p:cNvSpPr/>
          <p:nvPr/>
        </p:nvSpPr>
        <p:spPr>
          <a:xfrm>
            <a:off x="1723916" y="3001715"/>
            <a:ext cx="288098" cy="225469"/>
          </a:xfrm>
          <a:prstGeom prst="flowChartSummingJunction">
            <a:avLst/>
          </a:prstGeom>
          <a:solidFill>
            <a:schemeClr val="accent5">
              <a:lumMod val="60000"/>
              <a:lumOff val="40000"/>
              <a:alpha val="6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lowchart: Summing Junction 23">
            <a:extLst>
              <a:ext uri="{FF2B5EF4-FFF2-40B4-BE49-F238E27FC236}">
                <a16:creationId xmlns:a16="http://schemas.microsoft.com/office/drawing/2014/main" id="{4DE20783-E75D-4336-A770-BB4C9E4ADB31}"/>
              </a:ext>
            </a:extLst>
          </p:cNvPr>
          <p:cNvSpPr/>
          <p:nvPr/>
        </p:nvSpPr>
        <p:spPr>
          <a:xfrm>
            <a:off x="5475409" y="2774941"/>
            <a:ext cx="288098" cy="225469"/>
          </a:xfrm>
          <a:prstGeom prst="flowChartSummingJunction">
            <a:avLst/>
          </a:prstGeom>
          <a:solidFill>
            <a:schemeClr val="accent5">
              <a:lumMod val="60000"/>
              <a:lumOff val="40000"/>
              <a:alpha val="6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72F73D78-9161-4617-8F14-71E657C46723}"/>
              </a:ext>
            </a:extLst>
          </p:cNvPr>
          <p:cNvSpPr/>
          <p:nvPr/>
        </p:nvSpPr>
        <p:spPr>
          <a:xfrm>
            <a:off x="9475299" y="2684852"/>
            <a:ext cx="288098" cy="225469"/>
          </a:xfrm>
          <a:prstGeom prst="flowChartSummingJunction">
            <a:avLst/>
          </a:prstGeom>
          <a:solidFill>
            <a:schemeClr val="accent5">
              <a:lumMod val="60000"/>
              <a:lumOff val="40000"/>
              <a:alpha val="6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8316D5FD-EE91-4E85-9DFE-CBFE8B4F88E3}"/>
              </a:ext>
            </a:extLst>
          </p:cNvPr>
          <p:cNvSpPr/>
          <p:nvPr/>
        </p:nvSpPr>
        <p:spPr>
          <a:xfrm>
            <a:off x="5495635" y="5492347"/>
            <a:ext cx="288098" cy="225469"/>
          </a:xfrm>
          <a:prstGeom prst="flowChartSummingJunction">
            <a:avLst/>
          </a:prstGeom>
          <a:solidFill>
            <a:schemeClr val="accent5">
              <a:lumMod val="60000"/>
              <a:lumOff val="40000"/>
              <a:alpha val="6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FF35ED-73FF-4632-B83D-0E0728BDFC36}"/>
              </a:ext>
            </a:extLst>
          </p:cNvPr>
          <p:cNvCxnSpPr>
            <a:cxnSpLocks/>
          </p:cNvCxnSpPr>
          <p:nvPr/>
        </p:nvCxnSpPr>
        <p:spPr>
          <a:xfrm>
            <a:off x="7269262" y="4886525"/>
            <a:ext cx="614743" cy="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5EA1E7-687A-413C-A07F-E0CFBA4E2C11}"/>
              </a:ext>
            </a:extLst>
          </p:cNvPr>
          <p:cNvCxnSpPr>
            <a:cxnSpLocks/>
          </p:cNvCxnSpPr>
          <p:nvPr/>
        </p:nvCxnSpPr>
        <p:spPr>
          <a:xfrm>
            <a:off x="7269262" y="3804668"/>
            <a:ext cx="614743" cy="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CC112AA-0DF8-41AE-BD57-0669F987D04F}"/>
              </a:ext>
            </a:extLst>
          </p:cNvPr>
          <p:cNvCxnSpPr>
            <a:cxnSpLocks/>
            <a:stCxn id="20" idx="2"/>
            <a:endCxn id="28" idx="6"/>
          </p:cNvCxnSpPr>
          <p:nvPr/>
        </p:nvCxnSpPr>
        <p:spPr>
          <a:xfrm rot="5400000">
            <a:off x="7553057" y="3541791"/>
            <a:ext cx="293968" cy="3832615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82D9F07-F8C2-4A02-90FB-BE8D81CAAA71}"/>
              </a:ext>
            </a:extLst>
          </p:cNvPr>
          <p:cNvCxnSpPr>
            <a:cxnSpLocks/>
            <a:stCxn id="12" idx="2"/>
            <a:endCxn id="28" idx="2"/>
          </p:cNvCxnSpPr>
          <p:nvPr/>
        </p:nvCxnSpPr>
        <p:spPr>
          <a:xfrm rot="16200000" flipH="1">
            <a:off x="3167708" y="3277154"/>
            <a:ext cx="1012775" cy="3643079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FF91BD8-F269-40E6-83C3-A25210086FA6}"/>
              </a:ext>
            </a:extLst>
          </p:cNvPr>
          <p:cNvCxnSpPr>
            <a:cxnSpLocks/>
            <a:stCxn id="19" idx="1"/>
            <a:endCxn id="28" idx="0"/>
          </p:cNvCxnSpPr>
          <p:nvPr/>
        </p:nvCxnSpPr>
        <p:spPr>
          <a:xfrm rot="10800000" flipH="1" flipV="1">
            <a:off x="4830198" y="4886525"/>
            <a:ext cx="809486" cy="605821"/>
          </a:xfrm>
          <a:prstGeom prst="bentConnector4">
            <a:avLst>
              <a:gd name="adj1" fmla="val -28240"/>
              <a:gd name="adj2" fmla="val 86163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7ACBA2D-A3D6-47A8-9006-14D8A0C79F45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852556" y="2695359"/>
            <a:ext cx="0" cy="873895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F515130-706A-4185-AD3D-00093A91CBE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619458" y="2688334"/>
            <a:ext cx="0" cy="53885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F5062AE-851C-448A-93FE-D9B108FEC0AE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>
            <a:off x="6974823" y="2176982"/>
            <a:ext cx="2641525" cy="1050202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899EC70-C633-401E-8868-89DFBD768F1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852556" y="1349276"/>
            <a:ext cx="1518400" cy="32303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9A75763-F313-4D77-9AE1-3E35257BD79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370956" y="1349276"/>
            <a:ext cx="2531555" cy="31635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8B454F8-5FA5-4DB5-A6E3-54ADF979F34B}"/>
              </a:ext>
            </a:extLst>
          </p:cNvPr>
          <p:cNvCxnSpPr>
            <a:cxnSpLocks/>
            <a:stCxn id="28" idx="4"/>
            <a:endCxn id="21" idx="1"/>
          </p:cNvCxnSpPr>
          <p:nvPr/>
        </p:nvCxnSpPr>
        <p:spPr>
          <a:xfrm rot="16200000" flipH="1">
            <a:off x="5836874" y="5520625"/>
            <a:ext cx="511526" cy="905907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29A1149B-D9A7-4236-84EF-57801D0021C2}"/>
              </a:ext>
            </a:extLst>
          </p:cNvPr>
          <p:cNvSpPr/>
          <p:nvPr/>
        </p:nvSpPr>
        <p:spPr>
          <a:xfrm>
            <a:off x="8625760" y="214824"/>
            <a:ext cx="31825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5FEA29-545D-4E71-9DB0-AA725E619EE4}"/>
              </a:ext>
            </a:extLst>
          </p:cNvPr>
          <p:cNvSpPr txBox="1"/>
          <p:nvPr/>
        </p:nvSpPr>
        <p:spPr>
          <a:xfrm>
            <a:off x="8805257" y="587736"/>
            <a:ext cx="282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 for human detection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E32CB0-E423-493A-A1EB-5E9387F81C7A}"/>
              </a:ext>
            </a:extLst>
          </p:cNvPr>
          <p:cNvSpPr txBox="1"/>
          <p:nvPr/>
        </p:nvSpPr>
        <p:spPr>
          <a:xfrm>
            <a:off x="4532462" y="684036"/>
            <a:ext cx="963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Image</a:t>
            </a:r>
            <a:endParaRPr lang="en-IN" sz="1400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3C03625-1FB6-4755-B055-8B6C773E7E5B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2012014" y="3114450"/>
            <a:ext cx="1321364" cy="0"/>
          </a:xfrm>
          <a:prstGeom prst="straightConnector1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7221AA9-B762-484B-AFAF-87072F6D9DDE}"/>
              </a:ext>
            </a:extLst>
          </p:cNvPr>
          <p:cNvCxnSpPr>
            <a:cxnSpLocks/>
            <a:stCxn id="14" idx="1"/>
            <a:endCxn id="24" idx="6"/>
          </p:cNvCxnSpPr>
          <p:nvPr/>
        </p:nvCxnSpPr>
        <p:spPr>
          <a:xfrm flipH="1">
            <a:off x="5763507" y="2879950"/>
            <a:ext cx="1515693" cy="7726"/>
          </a:xfrm>
          <a:prstGeom prst="straightConnector1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F6393CB-D85A-4F7C-8BDB-BA4A3997ED71}"/>
              </a:ext>
            </a:extLst>
          </p:cNvPr>
          <p:cNvCxnSpPr>
            <a:cxnSpLocks/>
            <a:stCxn id="15" idx="1"/>
            <a:endCxn id="26" idx="6"/>
          </p:cNvCxnSpPr>
          <p:nvPr/>
        </p:nvCxnSpPr>
        <p:spPr>
          <a:xfrm flipH="1">
            <a:off x="9763397" y="2797586"/>
            <a:ext cx="1050298" cy="1"/>
          </a:xfrm>
          <a:prstGeom prst="straightConnector1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F335E0F-A81F-4522-A53E-BFCCD0102121}"/>
              </a:ext>
            </a:extLst>
          </p:cNvPr>
          <p:cNvSpPr txBox="1"/>
          <p:nvPr/>
        </p:nvSpPr>
        <p:spPr>
          <a:xfrm>
            <a:off x="801824" y="1352838"/>
            <a:ext cx="1118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 Map</a:t>
            </a:r>
            <a:endParaRPr lang="en-IN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9670CA8-EA36-4417-BC70-D8B0C3CB6179}"/>
              </a:ext>
            </a:extLst>
          </p:cNvPr>
          <p:cNvSpPr txBox="1"/>
          <p:nvPr/>
        </p:nvSpPr>
        <p:spPr>
          <a:xfrm>
            <a:off x="5652173" y="1343536"/>
            <a:ext cx="2297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 Map at 2x resolution</a:t>
            </a:r>
            <a:endParaRPr lang="en-IN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694E5AF-BD55-4961-9EF2-000EAB8C20F6}"/>
              </a:ext>
            </a:extLst>
          </p:cNvPr>
          <p:cNvSpPr txBox="1"/>
          <p:nvPr/>
        </p:nvSpPr>
        <p:spPr>
          <a:xfrm>
            <a:off x="3077816" y="4070878"/>
            <a:ext cx="945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Root Filter</a:t>
            </a:r>
            <a:endParaRPr lang="en-IN" sz="14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38B6D1A-1791-4B75-B6C9-8E5671EE2983}"/>
              </a:ext>
            </a:extLst>
          </p:cNvPr>
          <p:cNvSpPr txBox="1"/>
          <p:nvPr/>
        </p:nvSpPr>
        <p:spPr>
          <a:xfrm>
            <a:off x="7059389" y="3243049"/>
            <a:ext cx="1201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Part  Filter</a:t>
            </a:r>
            <a:endParaRPr lang="en-IN" sz="14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607F206-C9DE-4B2B-BA9A-FAE3791B647F}"/>
              </a:ext>
            </a:extLst>
          </p:cNvPr>
          <p:cNvSpPr txBox="1"/>
          <p:nvPr/>
        </p:nvSpPr>
        <p:spPr>
          <a:xfrm>
            <a:off x="10813695" y="3227184"/>
            <a:ext cx="1175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baseline="30000" dirty="0"/>
              <a:t>th</a:t>
            </a:r>
            <a:r>
              <a:rPr lang="en-US" sz="1400" dirty="0"/>
              <a:t> Part  Filter</a:t>
            </a:r>
            <a:endParaRPr lang="en-IN" sz="1400" dirty="0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C1E8EEA-7746-40D9-89F5-6C152382A2EC}"/>
              </a:ext>
            </a:extLst>
          </p:cNvPr>
          <p:cNvCxnSpPr>
            <a:cxnSpLocks/>
          </p:cNvCxnSpPr>
          <p:nvPr/>
        </p:nvCxnSpPr>
        <p:spPr>
          <a:xfrm>
            <a:off x="8382843" y="2854271"/>
            <a:ext cx="614743" cy="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BFF52F1-0ADA-469A-8881-193F01E09AAE}"/>
              </a:ext>
            </a:extLst>
          </p:cNvPr>
          <p:cNvSpPr txBox="1"/>
          <p:nvPr/>
        </p:nvSpPr>
        <p:spPr>
          <a:xfrm>
            <a:off x="6692641" y="4094447"/>
            <a:ext cx="190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 of part Filters</a:t>
            </a:r>
            <a:endParaRPr lang="en-IN" sz="1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C99F3C-1351-4597-90F7-81CCB9A46BC5}"/>
              </a:ext>
            </a:extLst>
          </p:cNvPr>
          <p:cNvSpPr txBox="1"/>
          <p:nvPr/>
        </p:nvSpPr>
        <p:spPr>
          <a:xfrm>
            <a:off x="6749579" y="5083984"/>
            <a:ext cx="1844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Transformed Response</a:t>
            </a:r>
            <a:endParaRPr lang="en-IN" sz="14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614316-8322-41A6-9BF8-7C8914B7014F}"/>
              </a:ext>
            </a:extLst>
          </p:cNvPr>
          <p:cNvSpPr txBox="1"/>
          <p:nvPr/>
        </p:nvSpPr>
        <p:spPr>
          <a:xfrm>
            <a:off x="10431645" y="5016914"/>
            <a:ext cx="1177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Down sample</a:t>
            </a:r>
            <a:endParaRPr lang="en-IN" sz="14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1EF8D63-CA2C-4B11-B401-63101CA902CF}"/>
              </a:ext>
            </a:extLst>
          </p:cNvPr>
          <p:cNvSpPr txBox="1"/>
          <p:nvPr/>
        </p:nvSpPr>
        <p:spPr>
          <a:xfrm>
            <a:off x="5095337" y="4112601"/>
            <a:ext cx="1177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Down sample</a:t>
            </a:r>
            <a:endParaRPr lang="en-IN" sz="1400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1286C14-FE9B-4A82-ADCD-B4F4710AE11A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5619458" y="4111603"/>
            <a:ext cx="0" cy="33675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85CBC3A-458F-49FF-9FC7-B508B3F529C7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9616348" y="4117920"/>
            <a:ext cx="0" cy="316863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696A30F1-1C34-43B6-9641-6BFB1368CB66}"/>
              </a:ext>
            </a:extLst>
          </p:cNvPr>
          <p:cNvSpPr txBox="1"/>
          <p:nvPr/>
        </p:nvSpPr>
        <p:spPr>
          <a:xfrm>
            <a:off x="8711318" y="6327525"/>
            <a:ext cx="2950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Detection Score for each root location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6409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22" grpId="0" animBg="1"/>
      <p:bldP spid="24" grpId="0" animBg="1"/>
      <p:bldP spid="26" grpId="0" animBg="1"/>
      <p:bldP spid="28" grpId="0" animBg="1"/>
      <p:bldP spid="94" grpId="0"/>
      <p:bldP spid="111" grpId="0"/>
      <p:bldP spid="113" grpId="0"/>
      <p:bldP spid="115" grpId="0"/>
      <p:bldP spid="117" grpId="0"/>
      <p:bldP spid="119" grpId="0"/>
      <p:bldP spid="122" grpId="0"/>
      <p:bldP spid="124" grpId="0"/>
      <p:bldP spid="128" grpId="0"/>
      <p:bldP spid="132" grpId="0"/>
      <p:bldP spid="14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DB926A-2E8B-47EE-9BF3-48BC5FF09334}"/>
              </a:ext>
            </a:extLst>
          </p:cNvPr>
          <p:cNvSpPr txBox="1"/>
          <p:nvPr/>
        </p:nvSpPr>
        <p:spPr>
          <a:xfrm>
            <a:off x="1978171" y="0"/>
            <a:ext cx="823565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D5B6F-BBD1-4647-B62C-51AC33DB6386}"/>
              </a:ext>
            </a:extLst>
          </p:cNvPr>
          <p:cNvSpPr/>
          <p:nvPr/>
        </p:nvSpPr>
        <p:spPr>
          <a:xfrm>
            <a:off x="1083424" y="878656"/>
            <a:ext cx="31825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F3E6A-5D35-4626-95CA-7CE1155CCEA2}"/>
              </a:ext>
            </a:extLst>
          </p:cNvPr>
          <p:cNvSpPr txBox="1"/>
          <p:nvPr/>
        </p:nvSpPr>
        <p:spPr>
          <a:xfrm>
            <a:off x="4741109" y="907941"/>
            <a:ext cx="282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 for Bicycle Detection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DF229B-A43E-4D7C-B0CD-B3412ED0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74" y="1407021"/>
            <a:ext cx="3411487" cy="2266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B1CC1B-080D-4BC2-9BC8-6A4FF4D1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58" y="4141706"/>
            <a:ext cx="2346322" cy="149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03BA0D-1BDC-41B4-90C7-006A98089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724" y="4141706"/>
            <a:ext cx="2353223" cy="1504407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50E733-F78E-4271-99C8-F33FB13C17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/>
          <a:stretch/>
        </p:blipFill>
        <p:spPr>
          <a:xfrm>
            <a:off x="8948718" y="4172200"/>
            <a:ext cx="2274604" cy="149750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F430D7E8-D623-4484-AE14-D6AC263DBED5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92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F52A7-6E39-427D-B335-C3833675D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r="22336" b="10778"/>
          <a:stretch/>
        </p:blipFill>
        <p:spPr>
          <a:xfrm>
            <a:off x="1210783" y="1542016"/>
            <a:ext cx="2152660" cy="1863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66F0A-D3E5-4952-B20A-781423C73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5" t="13558" r="21332" b="8577"/>
          <a:stretch/>
        </p:blipFill>
        <p:spPr>
          <a:xfrm>
            <a:off x="1210783" y="3742083"/>
            <a:ext cx="2152660" cy="1882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93488D-8EAD-41ED-B4CF-9D9F03781E40}"/>
              </a:ext>
            </a:extLst>
          </p:cNvPr>
          <p:cNvSpPr txBox="1"/>
          <p:nvPr/>
        </p:nvSpPr>
        <p:spPr>
          <a:xfrm>
            <a:off x="1468582" y="5775603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 Input</a:t>
            </a:r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32250-9C15-4DA2-924B-F7A251FCEA0F}"/>
              </a:ext>
            </a:extLst>
          </p:cNvPr>
          <p:cNvSpPr txBox="1"/>
          <p:nvPr/>
        </p:nvSpPr>
        <p:spPr>
          <a:xfrm>
            <a:off x="1978171" y="0"/>
            <a:ext cx="823565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7EEBF-38F6-4C99-9728-F6F1DD027828}"/>
              </a:ext>
            </a:extLst>
          </p:cNvPr>
          <p:cNvSpPr/>
          <p:nvPr/>
        </p:nvSpPr>
        <p:spPr>
          <a:xfrm>
            <a:off x="1083424" y="878656"/>
            <a:ext cx="31825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6851A-D1F6-4EB4-A7BE-6BE0EA4C49DA}"/>
              </a:ext>
            </a:extLst>
          </p:cNvPr>
          <p:cNvSpPr txBox="1"/>
          <p:nvPr/>
        </p:nvSpPr>
        <p:spPr>
          <a:xfrm>
            <a:off x="4741109" y="907941"/>
            <a:ext cx="282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 for Bicycle Detection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4F2A7F-90D1-4E69-8B8E-52E94591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84" y="1681111"/>
            <a:ext cx="1742306" cy="1112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A58A4-F1CA-478A-B305-715962507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164" y="1681111"/>
            <a:ext cx="1601459" cy="1023807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4" name="Flowchart: Summing Junction 23">
            <a:extLst>
              <a:ext uri="{FF2B5EF4-FFF2-40B4-BE49-F238E27FC236}">
                <a16:creationId xmlns:a16="http://schemas.microsoft.com/office/drawing/2014/main" id="{79A322DB-B64F-4FE9-97B9-DB39337E68DA}"/>
              </a:ext>
            </a:extLst>
          </p:cNvPr>
          <p:cNvSpPr/>
          <p:nvPr/>
        </p:nvSpPr>
        <p:spPr>
          <a:xfrm>
            <a:off x="4266012" y="2124376"/>
            <a:ext cx="288098" cy="225469"/>
          </a:xfrm>
          <a:prstGeom prst="flowChartSummingJunction">
            <a:avLst/>
          </a:prstGeom>
          <a:solidFill>
            <a:schemeClr val="accent5">
              <a:lumMod val="60000"/>
              <a:lumOff val="40000"/>
              <a:alpha val="6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9AA178A-2E4F-4EA9-BC06-ED2077AD2940}"/>
              </a:ext>
            </a:extLst>
          </p:cNvPr>
          <p:cNvCxnSpPr>
            <a:cxnSpLocks/>
            <a:stCxn id="24" idx="4"/>
            <a:endCxn id="19" idx="2"/>
          </p:cNvCxnSpPr>
          <p:nvPr/>
        </p:nvCxnSpPr>
        <p:spPr>
          <a:xfrm rot="16200000" flipH="1">
            <a:off x="6305441" y="454464"/>
            <a:ext cx="355073" cy="4145833"/>
          </a:xfrm>
          <a:prstGeom prst="bentConnector3">
            <a:avLst>
              <a:gd name="adj1" fmla="val 164381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9FA6DF-AB53-44D4-B85A-F39F3B65FAA1}"/>
              </a:ext>
            </a:extLst>
          </p:cNvPr>
          <p:cNvCxnSpPr>
            <a:stCxn id="24" idx="6"/>
            <a:endCxn id="17" idx="1"/>
          </p:cNvCxnSpPr>
          <p:nvPr/>
        </p:nvCxnSpPr>
        <p:spPr>
          <a:xfrm>
            <a:off x="4554110" y="2237111"/>
            <a:ext cx="729374" cy="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1A06E0-F76F-4569-BDC0-741C75C6E7D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363443" y="2237110"/>
            <a:ext cx="902569" cy="1"/>
          </a:xfrm>
          <a:prstGeom prst="straightConnector1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B494526-9CA6-49CB-85EF-913E1BE31261}"/>
              </a:ext>
            </a:extLst>
          </p:cNvPr>
          <p:cNvSpPr txBox="1"/>
          <p:nvPr/>
        </p:nvSpPr>
        <p:spPr>
          <a:xfrm>
            <a:off x="7203525" y="199295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</a:t>
            </a:r>
            <a:endParaRPr lang="en-IN" sz="2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8B8E856-BA3A-4738-BF66-07635B55E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84" y="4064888"/>
            <a:ext cx="1742306" cy="1112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5D17F62-2626-4EDD-A613-363B5D2FA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164" y="4064888"/>
            <a:ext cx="1601459" cy="1023807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46" name="Flowchart: Summing Junction 45">
            <a:extLst>
              <a:ext uri="{FF2B5EF4-FFF2-40B4-BE49-F238E27FC236}">
                <a16:creationId xmlns:a16="http://schemas.microsoft.com/office/drawing/2014/main" id="{3C657590-1957-4FB4-8DFD-AEE4AE0FAAC1}"/>
              </a:ext>
            </a:extLst>
          </p:cNvPr>
          <p:cNvSpPr/>
          <p:nvPr/>
        </p:nvSpPr>
        <p:spPr>
          <a:xfrm>
            <a:off x="4266012" y="4508153"/>
            <a:ext cx="288098" cy="225469"/>
          </a:xfrm>
          <a:prstGeom prst="flowChartSummingJunction">
            <a:avLst/>
          </a:prstGeom>
          <a:solidFill>
            <a:schemeClr val="accent5">
              <a:lumMod val="60000"/>
              <a:lumOff val="40000"/>
              <a:alpha val="6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185B02D-D7C9-4979-8EDE-EBBA7EBD1985}"/>
              </a:ext>
            </a:extLst>
          </p:cNvPr>
          <p:cNvCxnSpPr>
            <a:cxnSpLocks/>
            <a:stCxn id="46" idx="4"/>
            <a:endCxn id="45" idx="2"/>
          </p:cNvCxnSpPr>
          <p:nvPr/>
        </p:nvCxnSpPr>
        <p:spPr>
          <a:xfrm rot="16200000" flipH="1">
            <a:off x="6305441" y="2838241"/>
            <a:ext cx="355073" cy="4145833"/>
          </a:xfrm>
          <a:prstGeom prst="bentConnector3">
            <a:avLst>
              <a:gd name="adj1" fmla="val 164381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0D6F12-8C7A-4DD8-B32F-DF3FB684202D}"/>
              </a:ext>
            </a:extLst>
          </p:cNvPr>
          <p:cNvCxnSpPr>
            <a:stCxn id="46" idx="6"/>
            <a:endCxn id="44" idx="1"/>
          </p:cNvCxnSpPr>
          <p:nvPr/>
        </p:nvCxnSpPr>
        <p:spPr>
          <a:xfrm>
            <a:off x="4554110" y="4620888"/>
            <a:ext cx="729374" cy="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9D574A-971D-470D-B31F-61BF0BAB47C3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3363443" y="4620887"/>
            <a:ext cx="902569" cy="1"/>
          </a:xfrm>
          <a:prstGeom prst="straightConnector1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811204B-9DB5-4291-B736-2A647E277833}"/>
              </a:ext>
            </a:extLst>
          </p:cNvPr>
          <p:cNvSpPr txBox="1"/>
          <p:nvPr/>
        </p:nvSpPr>
        <p:spPr>
          <a:xfrm>
            <a:off x="7203525" y="437673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</a:t>
            </a:r>
            <a:endParaRPr lang="en-IN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0B3CED-CB7D-4774-B093-11E18F7AE33B}"/>
              </a:ext>
            </a:extLst>
          </p:cNvPr>
          <p:cNvSpPr txBox="1"/>
          <p:nvPr/>
        </p:nvSpPr>
        <p:spPr>
          <a:xfrm>
            <a:off x="10213829" y="4456410"/>
            <a:ext cx="827727" cy="369323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Bicycle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54AA3E-7FBB-4D74-9483-A98BF9AE439F}"/>
              </a:ext>
            </a:extLst>
          </p:cNvPr>
          <p:cNvCxnSpPr/>
          <p:nvPr/>
        </p:nvCxnSpPr>
        <p:spPr>
          <a:xfrm>
            <a:off x="9405485" y="4621903"/>
            <a:ext cx="729673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B7A448A-4A58-42D4-8A0E-A57CB1411C77}"/>
              </a:ext>
            </a:extLst>
          </p:cNvPr>
          <p:cNvSpPr txBox="1"/>
          <p:nvPr/>
        </p:nvSpPr>
        <p:spPr>
          <a:xfrm>
            <a:off x="10192186" y="1980520"/>
            <a:ext cx="827727" cy="369323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Bicycle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9BE6B6A-2788-4175-84AD-3C2DB7462B79}"/>
              </a:ext>
            </a:extLst>
          </p:cNvPr>
          <p:cNvCxnSpPr/>
          <p:nvPr/>
        </p:nvCxnSpPr>
        <p:spPr>
          <a:xfrm>
            <a:off x="9405485" y="2128438"/>
            <a:ext cx="729673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ooter Placeholder 5">
            <a:extLst>
              <a:ext uri="{FF2B5EF4-FFF2-40B4-BE49-F238E27FC236}">
                <a16:creationId xmlns:a16="http://schemas.microsoft.com/office/drawing/2014/main" id="{301F1397-7A16-4052-BE79-A9CAFF84B4C0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840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D881C6-2077-4047-8D06-B21BD05FE4FF}"/>
              </a:ext>
            </a:extLst>
          </p:cNvPr>
          <p:cNvSpPr txBox="1"/>
          <p:nvPr/>
        </p:nvSpPr>
        <p:spPr>
          <a:xfrm>
            <a:off x="1978171" y="0"/>
            <a:ext cx="823565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FDBD7-CCDB-4A23-B462-55844FC40009}"/>
              </a:ext>
            </a:extLst>
          </p:cNvPr>
          <p:cNvSpPr txBox="1"/>
          <p:nvPr/>
        </p:nvSpPr>
        <p:spPr>
          <a:xfrm>
            <a:off x="4456269" y="907941"/>
            <a:ext cx="442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Making DPM Robust – Multi position Training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4F6DCA-58AB-4384-802C-BF16D3B9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28" y="1656423"/>
            <a:ext cx="1065278" cy="1046367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0F26E-D28A-4527-AC9E-98ADCA85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91" y="1670253"/>
            <a:ext cx="1065278" cy="1045428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F86FAF-E270-4D83-A65D-1EB335EA0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083" y="1675271"/>
            <a:ext cx="551566" cy="1059258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050362-920F-4F73-844E-7CFCEF1A8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91"/>
          <a:stretch/>
        </p:blipFill>
        <p:spPr>
          <a:xfrm>
            <a:off x="7095541" y="1673459"/>
            <a:ext cx="551566" cy="1077910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A58C8A-9BBC-47C7-ABCE-563B5C9F3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380" y="1656619"/>
            <a:ext cx="583430" cy="1094750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EADB33-B0B8-464D-969F-28971DD79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414" y="1654807"/>
            <a:ext cx="570290" cy="1077910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ACD0EB-0745-4E6A-A5B7-3B935D5ECC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816"/>
          <a:stretch/>
        </p:blipFill>
        <p:spPr>
          <a:xfrm>
            <a:off x="9767842" y="1700894"/>
            <a:ext cx="521795" cy="1050475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2455C8-59C8-4772-8DF0-ED6E3CD67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442" y="1697818"/>
            <a:ext cx="551567" cy="1069907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2E471A-75DD-484B-B489-966F507AD1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074" y="3243889"/>
            <a:ext cx="1424058" cy="866578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3F961B-7BA1-40AE-9199-7F7D9E03A6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5807" y="4300667"/>
            <a:ext cx="1443641" cy="882842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494E03-B22F-4776-B49C-54B114375F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9096" y="5373709"/>
            <a:ext cx="1464013" cy="884039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42B7F1-7F80-4EEC-8803-D8D272368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977" y="3342678"/>
            <a:ext cx="880997" cy="780883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D2D8C5-5AAE-418C-832A-B8631E4213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9154" y="4407484"/>
            <a:ext cx="886002" cy="780883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A13FE3-832E-419E-ADF4-CE5F5838C0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8977" y="5485591"/>
            <a:ext cx="886001" cy="772157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279F1E-635E-4682-AD5F-2BCC5E3E7C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9637" y="3297983"/>
            <a:ext cx="442666" cy="780883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F43B9A-670F-4596-B33A-F47D1363E0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89637" y="4342545"/>
            <a:ext cx="442666" cy="807215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B360D9-0830-4943-9810-ED06C9DB63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89637" y="5413439"/>
            <a:ext cx="471749" cy="807215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4" name="Left Brace 33">
            <a:extLst>
              <a:ext uri="{FF2B5EF4-FFF2-40B4-BE49-F238E27FC236}">
                <a16:creationId xmlns:a16="http://schemas.microsoft.com/office/drawing/2014/main" id="{429BC14C-2147-42B1-AF5B-D981975FC253}"/>
              </a:ext>
            </a:extLst>
          </p:cNvPr>
          <p:cNvSpPr/>
          <p:nvPr/>
        </p:nvSpPr>
        <p:spPr>
          <a:xfrm rot="16200000">
            <a:off x="3011076" y="2279726"/>
            <a:ext cx="313151" cy="1370962"/>
          </a:xfrm>
          <a:prstGeom prst="leftBrac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FC1D9D15-D064-43F4-B81A-62A97BA3DB42}"/>
              </a:ext>
            </a:extLst>
          </p:cNvPr>
          <p:cNvSpPr/>
          <p:nvPr/>
        </p:nvSpPr>
        <p:spPr>
          <a:xfrm rot="16200000">
            <a:off x="6762847" y="1587221"/>
            <a:ext cx="313151" cy="2755970"/>
          </a:xfrm>
          <a:prstGeom prst="leftBrac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91BC5975-7B8A-4489-955C-1453BFE7ED0D}"/>
              </a:ext>
            </a:extLst>
          </p:cNvPr>
          <p:cNvSpPr/>
          <p:nvPr/>
        </p:nvSpPr>
        <p:spPr>
          <a:xfrm rot="16200000">
            <a:off x="10315446" y="2322215"/>
            <a:ext cx="313151" cy="1285980"/>
          </a:xfrm>
          <a:prstGeom prst="leftBrac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1B4D11-E554-441A-9DC2-244BCC372CE4}"/>
              </a:ext>
            </a:extLst>
          </p:cNvPr>
          <p:cNvSpPr/>
          <p:nvPr/>
        </p:nvSpPr>
        <p:spPr>
          <a:xfrm>
            <a:off x="734676" y="845381"/>
            <a:ext cx="34949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Eight view based bicycle detection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A0F8C8-1593-4B79-8488-F10CFE304295}"/>
              </a:ext>
            </a:extLst>
          </p:cNvPr>
          <p:cNvSpPr txBox="1"/>
          <p:nvPr/>
        </p:nvSpPr>
        <p:spPr>
          <a:xfrm>
            <a:off x="558631" y="3560796"/>
            <a:ext cx="141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Root Parts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74C185-16B3-48DE-B189-EC8AAAEAAF91}"/>
              </a:ext>
            </a:extLst>
          </p:cNvPr>
          <p:cNvSpPr txBox="1"/>
          <p:nvPr/>
        </p:nvSpPr>
        <p:spPr>
          <a:xfrm>
            <a:off x="558631" y="5504851"/>
            <a:ext cx="141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Deformation Costs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0DA27A-3C5D-4523-822E-1D1041229D6E}"/>
              </a:ext>
            </a:extLst>
          </p:cNvPr>
          <p:cNvSpPr txBox="1"/>
          <p:nvPr/>
        </p:nvSpPr>
        <p:spPr>
          <a:xfrm>
            <a:off x="558631" y="4356439"/>
            <a:ext cx="167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filter </a:t>
            </a:r>
          </a:p>
          <a:p>
            <a:r>
              <a:rPr lang="en-US" dirty="0"/>
              <a:t>Finer resolution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548AB0-5777-4E36-92D2-0711F8786055}"/>
              </a:ext>
            </a:extLst>
          </p:cNvPr>
          <p:cNvSpPr txBox="1"/>
          <p:nvPr/>
        </p:nvSpPr>
        <p:spPr>
          <a:xfrm>
            <a:off x="3624648" y="6665970"/>
            <a:ext cx="60939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Credit: https://www.slideserve.com/caden/vision-based-3d-bicycle-tracking-using-deformable-part-model</a:t>
            </a:r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BCA606AA-BBE9-420C-A347-2E80EFF253F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9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 animBg="1"/>
      <p:bldP spid="36" grpId="0" animBg="1"/>
      <p:bldP spid="38" grpId="0" animBg="1"/>
      <p:bldP spid="40" grpId="0" animBg="1"/>
      <p:bldP spid="41" grpId="0"/>
      <p:bldP spid="43" grpId="0"/>
      <p:bldP spid="45" grpId="0"/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5384D0-7CB6-47C2-A487-202948D895FB}"/>
              </a:ext>
            </a:extLst>
          </p:cNvPr>
          <p:cNvSpPr txBox="1"/>
          <p:nvPr/>
        </p:nvSpPr>
        <p:spPr>
          <a:xfrm>
            <a:off x="1978171" y="0"/>
            <a:ext cx="823565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DDF5FC-3FDC-41C3-B2D0-255804ABFB63}"/>
              </a:ext>
            </a:extLst>
          </p:cNvPr>
          <p:cNvSpPr/>
          <p:nvPr/>
        </p:nvSpPr>
        <p:spPr>
          <a:xfrm>
            <a:off x="734676" y="845381"/>
            <a:ext cx="34949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Eight view based bicycle detection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D59E0-ABAD-4D1C-9555-8F794BA9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234" y="1896512"/>
            <a:ext cx="2772162" cy="1771897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65122-61F9-4686-B861-C9D73E56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234" y="4098620"/>
            <a:ext cx="2772162" cy="1879835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DAE95-5887-4502-B629-FD1F54C7E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010" y="2909658"/>
            <a:ext cx="3337390" cy="2331213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B5EB3-509F-4900-A3E7-6038E4DF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234" y="1917795"/>
            <a:ext cx="2772162" cy="1771897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02702-9409-4D77-93C0-72A856530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234" y="4119903"/>
            <a:ext cx="2772162" cy="1879835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5A3C51-0CE9-4FF2-94B5-C2A74D2DA692}"/>
              </a:ext>
            </a:extLst>
          </p:cNvPr>
          <p:cNvSpPr txBox="1"/>
          <p:nvPr/>
        </p:nvSpPr>
        <p:spPr>
          <a:xfrm>
            <a:off x="3624648" y="6665970"/>
            <a:ext cx="60939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Credit: https://www.slideserve.com/caden/vision-based-3d-bicycle-tracking-using-deformable-part-model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E23E2B-08C6-4FB3-998E-2A4DBACA9795}"/>
              </a:ext>
            </a:extLst>
          </p:cNvPr>
          <p:cNvSpPr txBox="1"/>
          <p:nvPr/>
        </p:nvSpPr>
        <p:spPr>
          <a:xfrm>
            <a:off x="3440557" y="2441625"/>
            <a:ext cx="2348335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dirty="0"/>
              <a:t>Research Paper Results</a:t>
            </a:r>
            <a:endParaRPr lang="en-IN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8F717FE0-8CEE-4C8A-9C4F-A33AA5B527A0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375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96D335-DA38-466E-90C8-445652032F78}"/>
              </a:ext>
            </a:extLst>
          </p:cNvPr>
          <p:cNvSpPr txBox="1"/>
          <p:nvPr/>
        </p:nvSpPr>
        <p:spPr>
          <a:xfrm>
            <a:off x="1978171" y="0"/>
            <a:ext cx="823565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02948-6B03-43BB-8A32-4642F82310A2}"/>
              </a:ext>
            </a:extLst>
          </p:cNvPr>
          <p:cNvSpPr txBox="1"/>
          <p:nvPr/>
        </p:nvSpPr>
        <p:spPr>
          <a:xfrm>
            <a:off x="4035383" y="769706"/>
            <a:ext cx="442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Making DPM Robust – Multi position Training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5D1AC-39A9-4EAD-ACB2-766BA658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92704" y="1995035"/>
            <a:ext cx="711234" cy="1001533"/>
          </a:xfrm>
          <a:prstGeom prst="rect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9909F-5F61-4A73-8487-A8C293E5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97127" y="3263629"/>
            <a:ext cx="592092" cy="1629916"/>
          </a:xfrm>
          <a:prstGeom prst="rect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80B31-9FF5-4A41-A2AB-9C9B51A4B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04774" y="2117690"/>
            <a:ext cx="455466" cy="589180"/>
          </a:xfrm>
          <a:prstGeom prst="rect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E2A827-9880-4C7C-9A40-173114A26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117" y="3263629"/>
            <a:ext cx="367139" cy="1023753"/>
          </a:xfrm>
          <a:prstGeom prst="rect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43085-E04B-494B-8630-724308A57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61076" y="2123957"/>
            <a:ext cx="443521" cy="582913"/>
          </a:xfrm>
          <a:prstGeom prst="rect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6757E-3E10-4F9F-AEED-7955A8D8E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313165" y="3259138"/>
            <a:ext cx="381259" cy="1023753"/>
          </a:xfrm>
          <a:prstGeom prst="rect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14CE89-6A81-4297-B4CE-498C6F0AC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1137645" y="2123061"/>
            <a:ext cx="451013" cy="582913"/>
          </a:xfrm>
          <a:prstGeom prst="rect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5BAF2A-675C-445F-B695-88E545509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1137645" y="3263318"/>
            <a:ext cx="380921" cy="1028844"/>
          </a:xfrm>
          <a:prstGeom prst="rect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C5400-D24B-45CF-BFB3-61E0C222D5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977" y="1786681"/>
            <a:ext cx="1286054" cy="676369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883BCF-AF37-4465-853A-BC3127510B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208" y="2969751"/>
            <a:ext cx="1306823" cy="722713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CCC1BF-F79E-4932-82AB-54226DAA31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982" y="4215876"/>
            <a:ext cx="1216049" cy="1070849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4C1CC-1CD1-4591-8F7F-ACE19AA5F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2395" y="1775882"/>
            <a:ext cx="1414987" cy="539737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38EDD1-04BC-47B3-AD97-249ED8F1E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2395" y="2865547"/>
            <a:ext cx="1414987" cy="795018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78385-650A-426B-AC35-CCE68D8A01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2395" y="4167519"/>
            <a:ext cx="1414987" cy="1210762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F5A027-6379-4F5C-AE05-EAE2F360D1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12024" y="1791704"/>
            <a:ext cx="1459571" cy="539737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2F68C9-5D12-434B-BC4D-A705BB6F22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12024" y="2890947"/>
            <a:ext cx="1459571" cy="825307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207281-A334-40BD-9EF9-9F354C5566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30854" y="4167519"/>
            <a:ext cx="1459570" cy="1283810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7EA7D1-17E4-4F75-B4FD-7C198B5278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6237" y="1765794"/>
            <a:ext cx="1523801" cy="549825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173A06-91D2-4DFF-973F-8F9EA0205D4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237" y="2920602"/>
            <a:ext cx="1523801" cy="857138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8A46DA-4D56-4D0D-8C8C-6929A326A72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35748" y="4153081"/>
            <a:ext cx="1474289" cy="1311340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D2EB1B9-618D-456F-BEFF-9FCE9954550A}"/>
              </a:ext>
            </a:extLst>
          </p:cNvPr>
          <p:cNvSpPr/>
          <p:nvPr/>
        </p:nvSpPr>
        <p:spPr>
          <a:xfrm>
            <a:off x="1695436" y="5829546"/>
            <a:ext cx="34949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Multiple View Car Detection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BB4866-3A79-40E3-A1D5-840D12C19323}"/>
              </a:ext>
            </a:extLst>
          </p:cNvPr>
          <p:cNvSpPr/>
          <p:nvPr/>
        </p:nvSpPr>
        <p:spPr>
          <a:xfrm>
            <a:off x="8167762" y="5829546"/>
            <a:ext cx="34949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Multiple View Person Detection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08CFF5-3991-48ED-B696-78621DB8D570}"/>
              </a:ext>
            </a:extLst>
          </p:cNvPr>
          <p:cNvCxnSpPr>
            <a:cxnSpLocks/>
          </p:cNvCxnSpPr>
          <p:nvPr/>
        </p:nvCxnSpPr>
        <p:spPr>
          <a:xfrm>
            <a:off x="7531100" y="1599193"/>
            <a:ext cx="0" cy="4738107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25F576-FE20-4F22-87FF-02144C5F50A1}"/>
              </a:ext>
            </a:extLst>
          </p:cNvPr>
          <p:cNvSpPr txBox="1"/>
          <p:nvPr/>
        </p:nvSpPr>
        <p:spPr>
          <a:xfrm>
            <a:off x="3624648" y="6665970"/>
            <a:ext cx="60939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Credit: https://www.slideserve.com/caden/vision-based-3d-bicycle-tracking-using-deformable-part-model</a:t>
            </a:r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2A2A5912-A047-4F3B-8979-D4BE896B2DE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14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73089A-B54F-4D26-89AB-926CBE1198D5}"/>
              </a:ext>
            </a:extLst>
          </p:cNvPr>
          <p:cNvSpPr txBox="1"/>
          <p:nvPr/>
        </p:nvSpPr>
        <p:spPr>
          <a:xfrm>
            <a:off x="1978171" y="0"/>
            <a:ext cx="823565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Deformable Parts Model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1C924-1691-4D62-9861-826309CC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08" y="1402951"/>
            <a:ext cx="2181529" cy="198147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FF701-8CC7-4BCA-AA20-7B378F88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06" y="1418979"/>
            <a:ext cx="2211214" cy="198147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0F140-3C4C-454E-9D3F-41026D639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764" y="1418978"/>
            <a:ext cx="1362265" cy="198147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B75AE-6017-4867-B735-BC91D9D31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76" r="5589"/>
          <a:stretch/>
        </p:blipFill>
        <p:spPr>
          <a:xfrm>
            <a:off x="3706708" y="4418121"/>
            <a:ext cx="1906718" cy="156154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403ECC-D5D7-43F5-A089-ABC6BCAFC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9049" y="4418122"/>
            <a:ext cx="1962424" cy="15800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7656C-719B-49EE-A150-5011B51BC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365" y="4422883"/>
            <a:ext cx="1247949" cy="15715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A1BC95-010B-4222-AA98-63E5791F84ED}"/>
              </a:ext>
            </a:extLst>
          </p:cNvPr>
          <p:cNvSpPr/>
          <p:nvPr/>
        </p:nvSpPr>
        <p:spPr>
          <a:xfrm>
            <a:off x="474831" y="4878209"/>
            <a:ext cx="2744065" cy="659884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Multiple View Car Detection Result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DA7196-8B65-4493-9BFC-43D00124E547}"/>
              </a:ext>
            </a:extLst>
          </p:cNvPr>
          <p:cNvSpPr/>
          <p:nvPr/>
        </p:nvSpPr>
        <p:spPr>
          <a:xfrm>
            <a:off x="474830" y="2079774"/>
            <a:ext cx="2744065" cy="659884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Multiple View Person Detection Result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45B5308A-8BAF-42F1-8C04-3D017470C95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617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E57F4-AFD7-43A5-B1B4-EA777750C3EF}"/>
              </a:ext>
            </a:extLst>
          </p:cNvPr>
          <p:cNvSpPr txBox="1"/>
          <p:nvPr/>
        </p:nvSpPr>
        <p:spPr>
          <a:xfrm>
            <a:off x="1064364" y="1234491"/>
            <a:ext cx="554903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Classical Computer vision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matching problem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Corner Detection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SIFT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HOG</a:t>
            </a:r>
          </a:p>
          <a:p>
            <a:pPr lvl="1"/>
            <a:endParaRPr lang="en-US" sz="25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Classification + </a:t>
            </a:r>
            <a:r>
              <a:rPr lang="en-US" sz="25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localization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sz="2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Detection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Dalal and Trigs: HOG + SVM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DPM </a:t>
            </a:r>
          </a:p>
          <a:p>
            <a:pPr lvl="1"/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CNN based Ideas for Object detection</a:t>
            </a:r>
          </a:p>
          <a:p>
            <a:r>
              <a:rPr lang="en-US" sz="2500" dirty="0"/>
              <a:t>		</a:t>
            </a:r>
            <a:endParaRPr lang="en-IN" sz="25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D1A1DE-AD21-4C8E-BA13-E6D567CE88D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Detection </a:t>
            </a: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Summary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B3FFBF2-FDAB-4E66-B15F-EB4587E34AE9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57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1B6725-D74F-4836-93B3-E6A259411856}"/>
              </a:ext>
            </a:extLst>
          </p:cNvPr>
          <p:cNvSpPr txBox="1"/>
          <p:nvPr/>
        </p:nvSpPr>
        <p:spPr>
          <a:xfrm>
            <a:off x="3253773" y="-53627"/>
            <a:ext cx="67292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Understanding 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</a:t>
            </a:r>
            <a:endParaRPr lang="en-IN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8B297-AE30-4130-9A41-BE4FAFC42203}"/>
              </a:ext>
            </a:extLst>
          </p:cNvPr>
          <p:cNvSpPr txBox="1"/>
          <p:nvPr/>
        </p:nvSpPr>
        <p:spPr>
          <a:xfrm>
            <a:off x="902589" y="681426"/>
            <a:ext cx="726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to train the classifier to classify weather there is </a:t>
            </a:r>
            <a:r>
              <a:rPr lang="en-US" strike="sngStrik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or not ?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59161-7F7D-4F26-9368-9DFD57B6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515" y="1975468"/>
            <a:ext cx="7222329" cy="14377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3ECC5-3A77-4144-96ED-4833B88D0C6C}"/>
              </a:ext>
            </a:extLst>
          </p:cNvPr>
          <p:cNvSpPr/>
          <p:nvPr/>
        </p:nvSpPr>
        <p:spPr>
          <a:xfrm>
            <a:off x="762927" y="1308757"/>
            <a:ext cx="3182588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Navneet Dalal and Bill Triggs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3F0D6-14E9-4874-9A1E-B0A85A7A923C}"/>
              </a:ext>
            </a:extLst>
          </p:cNvPr>
          <p:cNvSpPr txBox="1"/>
          <p:nvPr/>
        </p:nvSpPr>
        <p:spPr>
          <a:xfrm>
            <a:off x="4361151" y="1308757"/>
            <a:ext cx="60979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Histograms of Oriented Gradients for Human Detection </a:t>
            </a:r>
          </a:p>
          <a:p>
            <a:pPr algn="r"/>
            <a:r>
              <a:rPr lang="en-US" sz="1200" dirty="0"/>
              <a:t>~ June 2005 </a:t>
            </a:r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48877-4FBC-40CF-A08D-DF27A50244C8}"/>
              </a:ext>
            </a:extLst>
          </p:cNvPr>
          <p:cNvSpPr txBox="1"/>
          <p:nvPr/>
        </p:nvSpPr>
        <p:spPr>
          <a:xfrm>
            <a:off x="6152103" y="3491391"/>
            <a:ext cx="2516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Sample of human detection database</a:t>
            </a:r>
            <a:endParaRPr lang="en-IN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D616E-3EE9-423F-95D9-C0999756D6E5}"/>
              </a:ext>
            </a:extLst>
          </p:cNvPr>
          <p:cNvSpPr txBox="1"/>
          <p:nvPr/>
        </p:nvSpPr>
        <p:spPr>
          <a:xfrm>
            <a:off x="741993" y="3901716"/>
            <a:ext cx="681468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Training Phase</a:t>
            </a:r>
          </a:p>
          <a:p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1000 images of person.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1000 images of not a person.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Pass it to HOG feature extractor.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Train SVM to classify person or not.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After training save the trained HOG features of person as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Use this template to detect person or not.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B8672-08F1-4924-B78C-CD4DB92D08DF}"/>
              </a:ext>
            </a:extLst>
          </p:cNvPr>
          <p:cNvSpPr txBox="1"/>
          <p:nvPr/>
        </p:nvSpPr>
        <p:spPr>
          <a:xfrm>
            <a:off x="4549743" y="6667945"/>
            <a:ext cx="30925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Credit: Histograms of oriented gradients for human detection </a:t>
            </a:r>
            <a:endParaRPr lang="en-IN" sz="900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23A821C-00D2-478E-9B48-4F301D6233D1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4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2125A1-BA75-45B5-8375-6D2B53D191F4}"/>
              </a:ext>
            </a:extLst>
          </p:cNvPr>
          <p:cNvSpPr txBox="1"/>
          <p:nvPr/>
        </p:nvSpPr>
        <p:spPr>
          <a:xfrm>
            <a:off x="3363443" y="-34039"/>
            <a:ext cx="64570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HOG + SVM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F612A-B08A-4267-9B08-13FFA586AC01}"/>
              </a:ext>
            </a:extLst>
          </p:cNvPr>
          <p:cNvSpPr txBox="1"/>
          <p:nvPr/>
        </p:nvSpPr>
        <p:spPr>
          <a:xfrm>
            <a:off x="3241164" y="5140657"/>
            <a:ext cx="61961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Training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1000 images of person.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1000 images of not a person.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Pass it to HOG feature extractor.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Train SVM to classify person or not.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After training save the trained HOG features of person as template.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3ACFE7-7B44-487D-A673-F9C391FA0EE8}"/>
              </a:ext>
            </a:extLst>
          </p:cNvPr>
          <p:cNvSpPr/>
          <p:nvPr/>
        </p:nvSpPr>
        <p:spPr>
          <a:xfrm>
            <a:off x="4057025" y="728302"/>
            <a:ext cx="4564462" cy="4229540"/>
          </a:xfrm>
          <a:prstGeom prst="rect">
            <a:avLst/>
          </a:prstGeom>
          <a:solidFill>
            <a:schemeClr val="accent6">
              <a:lumMod val="60000"/>
              <a:lumOff val="40000"/>
              <a:alpha val="8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892D6F-7F3E-49A1-8983-BC48EAFC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13" y="1015801"/>
            <a:ext cx="1252280" cy="1292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A32F1A-464E-4B2A-B421-94BF302F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99" y="3130393"/>
            <a:ext cx="1059012" cy="1148664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C40F4F14-4406-4A36-A5BC-ABD5DB66B5D2}"/>
              </a:ext>
            </a:extLst>
          </p:cNvPr>
          <p:cNvSpPr/>
          <p:nvPr/>
        </p:nvSpPr>
        <p:spPr>
          <a:xfrm>
            <a:off x="1071915" y="1578438"/>
            <a:ext cx="482713" cy="2203792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B02E1-09B5-42A9-B882-0EEEC085748F}"/>
              </a:ext>
            </a:extLst>
          </p:cNvPr>
          <p:cNvSpPr txBox="1"/>
          <p:nvPr/>
        </p:nvSpPr>
        <p:spPr>
          <a:xfrm>
            <a:off x="239109" y="2485906"/>
            <a:ext cx="108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Input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4D36BC-63F5-4835-A03B-79682FDA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549" y="1247922"/>
            <a:ext cx="979588" cy="8787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AF4572-878E-44C0-8630-B94B597B7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882" y="1222019"/>
            <a:ext cx="1339699" cy="1406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AD0D04-E4B9-446F-902A-2E781F78B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072" y="3260777"/>
            <a:ext cx="887171" cy="807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E53A35-D211-45D2-B856-FF1C8A7C8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881" y="3166353"/>
            <a:ext cx="1326881" cy="14067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97860-9253-45A3-AE0A-12A35DCFD665}"/>
              </a:ext>
            </a:extLst>
          </p:cNvPr>
          <p:cNvCxnSpPr/>
          <p:nvPr/>
        </p:nvCxnSpPr>
        <p:spPr>
          <a:xfrm>
            <a:off x="3402059" y="1662040"/>
            <a:ext cx="968059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93284F-9B26-48CE-A234-A3D4C776519F}"/>
              </a:ext>
            </a:extLst>
          </p:cNvPr>
          <p:cNvCxnSpPr/>
          <p:nvPr/>
        </p:nvCxnSpPr>
        <p:spPr>
          <a:xfrm>
            <a:off x="3402059" y="3511919"/>
            <a:ext cx="968059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8D01E47-59B8-4975-BBB1-7E25F87C4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0479"/>
              </p:ext>
            </p:extLst>
          </p:nvPr>
        </p:nvGraphicFramePr>
        <p:xfrm>
          <a:off x="7505809" y="993368"/>
          <a:ext cx="247696" cy="1793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9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graphicFrame>
        <p:nvGraphicFramePr>
          <p:cNvPr id="24" name="Table 22">
            <a:extLst>
              <a:ext uri="{FF2B5EF4-FFF2-40B4-BE49-F238E27FC236}">
                <a16:creationId xmlns:a16="http://schemas.microsoft.com/office/drawing/2014/main" id="{4A03C3E9-C412-430A-9E12-DD3B7137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028575"/>
              </p:ext>
            </p:extLst>
          </p:nvPr>
        </p:nvGraphicFramePr>
        <p:xfrm>
          <a:off x="7505809" y="3037078"/>
          <a:ext cx="247696" cy="1793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9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224192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C6D247-0A87-4FEF-951B-BED568555EE9}"/>
              </a:ext>
            </a:extLst>
          </p:cNvPr>
          <p:cNvCxnSpPr>
            <a:cxnSpLocks/>
          </p:cNvCxnSpPr>
          <p:nvPr/>
        </p:nvCxnSpPr>
        <p:spPr>
          <a:xfrm flipV="1">
            <a:off x="6591951" y="1950435"/>
            <a:ext cx="688230" cy="21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1EC8B9-7425-4141-BC2C-C948DBD01BED}"/>
              </a:ext>
            </a:extLst>
          </p:cNvPr>
          <p:cNvCxnSpPr>
            <a:cxnSpLocks/>
          </p:cNvCxnSpPr>
          <p:nvPr/>
        </p:nvCxnSpPr>
        <p:spPr>
          <a:xfrm flipV="1">
            <a:off x="6643607" y="3864756"/>
            <a:ext cx="688230" cy="21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3696E5-583E-439C-9FEE-14D7D941A659}"/>
              </a:ext>
            </a:extLst>
          </p:cNvPr>
          <p:cNvCxnSpPr>
            <a:cxnSpLocks/>
            <a:stCxn id="23" idx="3"/>
            <a:endCxn id="29" idx="2"/>
          </p:cNvCxnSpPr>
          <p:nvPr/>
        </p:nvCxnSpPr>
        <p:spPr>
          <a:xfrm>
            <a:off x="7753505" y="1890136"/>
            <a:ext cx="1190821" cy="77382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9E3927-C094-41ED-8F8F-C63DCDFD685E}"/>
              </a:ext>
            </a:extLst>
          </p:cNvPr>
          <p:cNvCxnSpPr>
            <a:cxnSpLocks/>
            <a:stCxn id="24" idx="3"/>
            <a:endCxn id="29" idx="2"/>
          </p:cNvCxnSpPr>
          <p:nvPr/>
        </p:nvCxnSpPr>
        <p:spPr>
          <a:xfrm flipV="1">
            <a:off x="7753505" y="2663958"/>
            <a:ext cx="1190821" cy="126988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apezoid 28">
            <a:extLst>
              <a:ext uri="{FF2B5EF4-FFF2-40B4-BE49-F238E27FC236}">
                <a16:creationId xmlns:a16="http://schemas.microsoft.com/office/drawing/2014/main" id="{2C505E51-B1B8-43F0-9428-6923BB9F42B5}"/>
              </a:ext>
            </a:extLst>
          </p:cNvPr>
          <p:cNvSpPr/>
          <p:nvPr/>
        </p:nvSpPr>
        <p:spPr>
          <a:xfrm rot="5400000" flipH="1">
            <a:off x="8729150" y="2114093"/>
            <a:ext cx="1530083" cy="1099731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D70AF6-3590-4E41-9F4D-A76AF1BA56C9}"/>
              </a:ext>
            </a:extLst>
          </p:cNvPr>
          <p:cNvSpPr txBox="1"/>
          <p:nvPr/>
        </p:nvSpPr>
        <p:spPr>
          <a:xfrm>
            <a:off x="10718059" y="2202293"/>
            <a:ext cx="902526" cy="92333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Person or </a:t>
            </a:r>
          </a:p>
          <a:p>
            <a:pPr algn="ctr"/>
            <a:r>
              <a:rPr lang="en-US" dirty="0"/>
              <a:t>Not</a:t>
            </a:r>
            <a:endParaRPr lang="en-IN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76E0BF-1A4A-4EF0-B4E7-6242968458AB}"/>
              </a:ext>
            </a:extLst>
          </p:cNvPr>
          <p:cNvCxnSpPr>
            <a:cxnSpLocks/>
            <a:stCxn id="29" idx="0"/>
            <a:endCxn id="30" idx="1"/>
          </p:cNvCxnSpPr>
          <p:nvPr/>
        </p:nvCxnSpPr>
        <p:spPr>
          <a:xfrm>
            <a:off x="10044057" y="2663958"/>
            <a:ext cx="67400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62A4BE-7E18-4A9B-97F7-0018D2C07975}"/>
              </a:ext>
            </a:extLst>
          </p:cNvPr>
          <p:cNvSpPr txBox="1"/>
          <p:nvPr/>
        </p:nvSpPr>
        <p:spPr>
          <a:xfrm>
            <a:off x="5205564" y="724425"/>
            <a:ext cx="2300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HOG Feature Extractor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4BB836-4CF4-4405-9B6E-530E9BB75E46}"/>
              </a:ext>
            </a:extLst>
          </p:cNvPr>
          <p:cNvSpPr txBox="1"/>
          <p:nvPr/>
        </p:nvSpPr>
        <p:spPr>
          <a:xfrm>
            <a:off x="1931223" y="2386980"/>
            <a:ext cx="968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Person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CA7BB5-035A-427C-B8DB-32FDE8CF2A58}"/>
              </a:ext>
            </a:extLst>
          </p:cNvPr>
          <p:cNvSpPr txBox="1"/>
          <p:nvPr/>
        </p:nvSpPr>
        <p:spPr>
          <a:xfrm>
            <a:off x="1927549" y="4359842"/>
            <a:ext cx="128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Not person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BE1A8A-5E59-43E1-A721-8D2D919F1AC0}"/>
              </a:ext>
            </a:extLst>
          </p:cNvPr>
          <p:cNvSpPr/>
          <p:nvPr/>
        </p:nvSpPr>
        <p:spPr>
          <a:xfrm>
            <a:off x="1643648" y="414118"/>
            <a:ext cx="1397745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Training 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07D4D9E-AACD-4BC3-ABC5-D4EDDB6DE4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23"/>
          <a:stretch/>
        </p:blipFill>
        <p:spPr>
          <a:xfrm>
            <a:off x="10724926" y="3536398"/>
            <a:ext cx="1083268" cy="2016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9BC755-957E-4DAB-A55C-F942DE3181E3}"/>
              </a:ext>
            </a:extLst>
          </p:cNvPr>
          <p:cNvSpPr txBox="1"/>
          <p:nvPr/>
        </p:nvSpPr>
        <p:spPr>
          <a:xfrm>
            <a:off x="10724926" y="5600668"/>
            <a:ext cx="1083268" cy="52322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Person Template</a:t>
            </a:r>
            <a:endParaRPr lang="en-IN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98C858-0061-4FF7-9CF8-D2D4C1CDA042}"/>
              </a:ext>
            </a:extLst>
          </p:cNvPr>
          <p:cNvSpPr txBox="1"/>
          <p:nvPr/>
        </p:nvSpPr>
        <p:spPr>
          <a:xfrm>
            <a:off x="9001833" y="3896063"/>
            <a:ext cx="108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SVM coef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428463FF-978A-412C-B14F-A667DC84C175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9445276" y="3328473"/>
            <a:ext cx="1279650" cy="121603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46262E-650F-489C-B8DD-6FB6B61122A4}"/>
              </a:ext>
            </a:extLst>
          </p:cNvPr>
          <p:cNvSpPr txBox="1"/>
          <p:nvPr/>
        </p:nvSpPr>
        <p:spPr>
          <a:xfrm>
            <a:off x="7765290" y="255152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3780 x 1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A5711-BB18-411C-A36B-672EA7DDEDF5}"/>
              </a:ext>
            </a:extLst>
          </p:cNvPr>
          <p:cNvSpPr txBox="1"/>
          <p:nvPr/>
        </p:nvSpPr>
        <p:spPr>
          <a:xfrm>
            <a:off x="7753505" y="458645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3780 x 1</a:t>
            </a:r>
            <a:endParaRPr lang="en-IN" sz="1400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91EC41C-39C2-43FA-BBC4-AE614068303E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2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/>
      <p:bldP spid="29" grpId="0" animBg="1"/>
      <p:bldP spid="30" grpId="0" animBg="1"/>
      <p:bldP spid="34" grpId="0"/>
      <p:bldP spid="36" grpId="0"/>
      <p:bldP spid="38" grpId="0"/>
      <p:bldP spid="42" grpId="0" animBg="1"/>
      <p:bldP spid="48" grpId="0" animBg="1"/>
      <p:bldP spid="50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6B55F-D94F-4D5A-BB99-99DC747DBAC0}"/>
              </a:ext>
            </a:extLst>
          </p:cNvPr>
          <p:cNvSpPr/>
          <p:nvPr/>
        </p:nvSpPr>
        <p:spPr>
          <a:xfrm>
            <a:off x="1643648" y="414118"/>
            <a:ext cx="1397745" cy="369332"/>
          </a:xfrm>
          <a:prstGeom prst="rect">
            <a:avLst/>
          </a:prstGeom>
          <a:solidFill>
            <a:schemeClr val="accent4">
              <a:lumMod val="60000"/>
              <a:lumOff val="40000"/>
              <a:alpha val="1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Testing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6E0193-CE03-46ED-B2B3-E7E0D94C6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524000"/>
            <a:ext cx="3181350" cy="2120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488C85-355D-403D-B82E-EE7AD334A259}"/>
              </a:ext>
            </a:extLst>
          </p:cNvPr>
          <p:cNvSpPr txBox="1"/>
          <p:nvPr/>
        </p:nvSpPr>
        <p:spPr>
          <a:xfrm>
            <a:off x="6176917" y="239761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E339E-B3D7-4C90-822E-D26571CE368A}"/>
              </a:ext>
            </a:extLst>
          </p:cNvPr>
          <p:cNvCxnSpPr>
            <a:cxnSpLocks/>
          </p:cNvCxnSpPr>
          <p:nvPr/>
        </p:nvCxnSpPr>
        <p:spPr>
          <a:xfrm>
            <a:off x="3721473" y="2582285"/>
            <a:ext cx="517751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00E34-1D5A-468D-A93A-FBFD191A8ED3}"/>
              </a:ext>
            </a:extLst>
          </p:cNvPr>
          <p:cNvSpPr/>
          <p:nvPr/>
        </p:nvSpPr>
        <p:spPr>
          <a:xfrm>
            <a:off x="4124798" y="596901"/>
            <a:ext cx="4509127" cy="3756630"/>
          </a:xfrm>
          <a:prstGeom prst="rect">
            <a:avLst/>
          </a:prstGeom>
          <a:solidFill>
            <a:schemeClr val="accent6">
              <a:lumMod val="60000"/>
              <a:lumOff val="40000"/>
              <a:alpha val="8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B147E1-E08A-4671-A4CE-030AFA39C985}"/>
              </a:ext>
            </a:extLst>
          </p:cNvPr>
          <p:cNvSpPr txBox="1"/>
          <p:nvPr/>
        </p:nvSpPr>
        <p:spPr>
          <a:xfrm>
            <a:off x="9414231" y="2290550"/>
            <a:ext cx="902526" cy="36933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Person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E0D315-3EAF-46B9-9896-E7CED999E23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633925" y="2475216"/>
            <a:ext cx="780306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2DAEA-33E6-4055-8CCF-4B74D10C21B0}"/>
              </a:ext>
            </a:extLst>
          </p:cNvPr>
          <p:cNvSpPr/>
          <p:nvPr/>
        </p:nvSpPr>
        <p:spPr>
          <a:xfrm>
            <a:off x="4350665" y="1123719"/>
            <a:ext cx="1857930" cy="3067635"/>
          </a:xfrm>
          <a:prstGeom prst="rect">
            <a:avLst/>
          </a:prstGeom>
          <a:solidFill>
            <a:schemeClr val="accent3">
              <a:lumMod val="60000"/>
              <a:lumOff val="4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10B617-71CE-4AC3-BF6E-F1D18836D044}"/>
              </a:ext>
            </a:extLst>
          </p:cNvPr>
          <p:cNvSpPr/>
          <p:nvPr/>
        </p:nvSpPr>
        <p:spPr>
          <a:xfrm>
            <a:off x="6490917" y="1129543"/>
            <a:ext cx="1806420" cy="3061811"/>
          </a:xfrm>
          <a:prstGeom prst="rect">
            <a:avLst/>
          </a:prstGeom>
          <a:solidFill>
            <a:schemeClr val="accent3">
              <a:lumMod val="60000"/>
              <a:lumOff val="4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30BA2A-6FEC-4751-9402-77921570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456" y="1335285"/>
            <a:ext cx="1502088" cy="2125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DD41A4-0344-419E-99E7-B6BAC976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3"/>
          <a:stretch/>
        </p:blipFill>
        <p:spPr>
          <a:xfrm>
            <a:off x="6634095" y="1341108"/>
            <a:ext cx="1502088" cy="2125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846CFC-C6A7-44E9-BE38-01C7BC76BDCE}"/>
              </a:ext>
            </a:extLst>
          </p:cNvPr>
          <p:cNvSpPr txBox="1"/>
          <p:nvPr/>
        </p:nvSpPr>
        <p:spPr>
          <a:xfrm>
            <a:off x="4601447" y="3805821"/>
            <a:ext cx="130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HOG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EE6A16-AB3B-4C99-A3D0-BDF08B1E93EA}"/>
              </a:ext>
            </a:extLst>
          </p:cNvPr>
          <p:cNvSpPr txBox="1"/>
          <p:nvPr/>
        </p:nvSpPr>
        <p:spPr>
          <a:xfrm>
            <a:off x="6875287" y="3805821"/>
            <a:ext cx="101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SVM coef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F2FA50-9994-4DF8-822B-04B95DF1D0FC}"/>
              </a:ext>
            </a:extLst>
          </p:cNvPr>
          <p:cNvSpPr txBox="1"/>
          <p:nvPr/>
        </p:nvSpPr>
        <p:spPr>
          <a:xfrm>
            <a:off x="1287612" y="3655360"/>
            <a:ext cx="118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8E373F-FAEC-418C-A6BB-5D803A1469DF}"/>
              </a:ext>
            </a:extLst>
          </p:cNvPr>
          <p:cNvSpPr txBox="1"/>
          <p:nvPr/>
        </p:nvSpPr>
        <p:spPr>
          <a:xfrm>
            <a:off x="4204184" y="588530"/>
            <a:ext cx="448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Resize Hog features and pass to SVM classifier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23043D-E2F2-42AE-A90A-5D74EC9C8182}"/>
              </a:ext>
            </a:extLst>
          </p:cNvPr>
          <p:cNvSpPr txBox="1"/>
          <p:nvPr/>
        </p:nvSpPr>
        <p:spPr>
          <a:xfrm>
            <a:off x="4361388" y="5608622"/>
            <a:ext cx="393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But, what about multi classification ?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487AF-A2C8-469C-8094-A53E519A842A}"/>
              </a:ext>
            </a:extLst>
          </p:cNvPr>
          <p:cNvSpPr txBox="1"/>
          <p:nvPr/>
        </p:nvSpPr>
        <p:spPr>
          <a:xfrm>
            <a:off x="3363443" y="-34039"/>
            <a:ext cx="64570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Using Classical CV </a:t>
            </a:r>
            <a:r>
              <a:rPr lang="en-US" sz="2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HOG + SVM</a:t>
            </a:r>
            <a:endParaRPr lang="en-IN" sz="2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4C5A0-D9DF-4030-A98A-55069016032C}"/>
              </a:ext>
            </a:extLst>
          </p:cNvPr>
          <p:cNvSpPr txBox="1"/>
          <p:nvPr/>
        </p:nvSpPr>
        <p:spPr>
          <a:xfrm>
            <a:off x="4856260" y="3479279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3780 x 1</a:t>
            </a:r>
            <a:endParaRPr lang="en-IN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AFE6F-BD8C-419E-851A-A2BAF4DF8A69}"/>
              </a:ext>
            </a:extLst>
          </p:cNvPr>
          <p:cNvSpPr txBox="1"/>
          <p:nvPr/>
        </p:nvSpPr>
        <p:spPr>
          <a:xfrm>
            <a:off x="6985028" y="3479279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3780 x 1</a:t>
            </a:r>
            <a:endParaRPr lang="en-IN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BC4E9-79F3-4953-BDEF-C2F043E8EC66}"/>
              </a:ext>
            </a:extLst>
          </p:cNvPr>
          <p:cNvSpPr txBox="1"/>
          <p:nvPr/>
        </p:nvSpPr>
        <p:spPr>
          <a:xfrm>
            <a:off x="5911293" y="4478845"/>
            <a:ext cx="1226618" cy="36933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X  .  W</a:t>
            </a:r>
            <a:r>
              <a:rPr lang="en-US" baseline="30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+ b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8B8C8F0-555D-4654-ABD3-FBC565D238EC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42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8" grpId="0" animBg="1"/>
      <p:bldP spid="19" grpId="0" animBg="1"/>
      <p:bldP spid="21" grpId="0" animBg="1"/>
      <p:bldP spid="22" grpId="0" animBg="1"/>
      <p:bldP spid="24" grpId="0"/>
      <p:bldP spid="26" grpId="0"/>
      <p:bldP spid="28" grpId="0"/>
      <p:bldP spid="29" grpId="0"/>
      <p:bldP spid="33" grpId="0"/>
      <p:bldP spid="2" grpId="0"/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44A09-5940-41A2-938D-356BD0150A2F}"/>
              </a:ext>
            </a:extLst>
          </p:cNvPr>
          <p:cNvSpPr/>
          <p:nvPr/>
        </p:nvSpPr>
        <p:spPr>
          <a:xfrm>
            <a:off x="4042863" y="704026"/>
            <a:ext cx="4564462" cy="4338425"/>
          </a:xfrm>
          <a:prstGeom prst="rect">
            <a:avLst/>
          </a:prstGeom>
          <a:solidFill>
            <a:schemeClr val="accent6">
              <a:lumMod val="60000"/>
              <a:lumOff val="40000"/>
              <a:alpha val="8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17699-F86B-4642-AE09-12E60F8A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13" y="1015801"/>
            <a:ext cx="1252280" cy="1292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477513-5DA6-4455-9D0B-3B6C9977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874" y="2442920"/>
            <a:ext cx="1059012" cy="1148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71AE1-14BF-4473-9ABD-EECEE3D3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549" y="1247922"/>
            <a:ext cx="979588" cy="878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14590-563F-4B01-9274-54A5779B6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882" y="1222019"/>
            <a:ext cx="861579" cy="904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AD5AC-2C42-4DAF-9DA2-850952C4C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247" y="2573304"/>
            <a:ext cx="887171" cy="807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D1BD3-6C4D-453B-A232-C7CB915AC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056" y="2478880"/>
            <a:ext cx="861579" cy="9134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E35E2A-8519-4C2B-B4D5-E39B1EAE0042}"/>
              </a:ext>
            </a:extLst>
          </p:cNvPr>
          <p:cNvCxnSpPr/>
          <p:nvPr/>
        </p:nvCxnSpPr>
        <p:spPr>
          <a:xfrm>
            <a:off x="3402059" y="1662040"/>
            <a:ext cx="968059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7E5504-EF51-4A55-9A69-579CF0733CA6}"/>
              </a:ext>
            </a:extLst>
          </p:cNvPr>
          <p:cNvCxnSpPr/>
          <p:nvPr/>
        </p:nvCxnSpPr>
        <p:spPr>
          <a:xfrm>
            <a:off x="3403692" y="2935589"/>
            <a:ext cx="968059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74C046-BF25-4425-B0CB-905A9D034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488274"/>
              </p:ext>
            </p:extLst>
          </p:nvPr>
        </p:nvGraphicFramePr>
        <p:xfrm>
          <a:off x="6917954" y="1099567"/>
          <a:ext cx="152965" cy="96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65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EC32E9-19BF-400D-B272-0DC81E849CF9}"/>
              </a:ext>
            </a:extLst>
          </p:cNvPr>
          <p:cNvCxnSpPr>
            <a:cxnSpLocks/>
          </p:cNvCxnSpPr>
          <p:nvPr/>
        </p:nvCxnSpPr>
        <p:spPr>
          <a:xfrm flipV="1">
            <a:off x="5889405" y="1697132"/>
            <a:ext cx="688230" cy="21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20EF0-517F-44BE-AEDD-797BBE315B61}"/>
              </a:ext>
            </a:extLst>
          </p:cNvPr>
          <p:cNvCxnSpPr>
            <a:cxnSpLocks/>
          </p:cNvCxnSpPr>
          <p:nvPr/>
        </p:nvCxnSpPr>
        <p:spPr>
          <a:xfrm flipV="1">
            <a:off x="5951522" y="2935373"/>
            <a:ext cx="688230" cy="21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2DFE82-C036-4662-89B5-585E161534EE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 flipV="1">
            <a:off x="7070919" y="1582718"/>
            <a:ext cx="2104781" cy="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0B0401-E3DD-45BC-8CAB-7C1B5D1989A2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7075693" y="2957081"/>
            <a:ext cx="2100006" cy="14050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apezoid 17">
            <a:extLst>
              <a:ext uri="{FF2B5EF4-FFF2-40B4-BE49-F238E27FC236}">
                <a16:creationId xmlns:a16="http://schemas.microsoft.com/office/drawing/2014/main" id="{3C85625D-28A4-4856-8E16-B3157DDE589E}"/>
              </a:ext>
            </a:extLst>
          </p:cNvPr>
          <p:cNvSpPr/>
          <p:nvPr/>
        </p:nvSpPr>
        <p:spPr>
          <a:xfrm rot="5400000" flipH="1">
            <a:off x="8988659" y="1086674"/>
            <a:ext cx="1366171" cy="992089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</a:p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886769-07FF-45B6-905A-7383099A0A76}"/>
              </a:ext>
            </a:extLst>
          </p:cNvPr>
          <p:cNvSpPr txBox="1"/>
          <p:nvPr/>
        </p:nvSpPr>
        <p:spPr>
          <a:xfrm>
            <a:off x="10947689" y="1121053"/>
            <a:ext cx="902526" cy="92333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 A or </a:t>
            </a:r>
          </a:p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24BF88-E955-4277-A0F4-C5CDD8B90F7D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>
            <a:off x="10167789" y="1582718"/>
            <a:ext cx="779900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F09F75-CC3F-412D-AC36-56FB3E3877AC}"/>
              </a:ext>
            </a:extLst>
          </p:cNvPr>
          <p:cNvSpPr txBox="1"/>
          <p:nvPr/>
        </p:nvSpPr>
        <p:spPr>
          <a:xfrm>
            <a:off x="5205564" y="724425"/>
            <a:ext cx="2300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HOG Feature Extractor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31F6B-3D62-43EE-9F1D-63843222D2AC}"/>
              </a:ext>
            </a:extLst>
          </p:cNvPr>
          <p:cNvSpPr txBox="1"/>
          <p:nvPr/>
        </p:nvSpPr>
        <p:spPr>
          <a:xfrm>
            <a:off x="985232" y="1431791"/>
            <a:ext cx="968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 A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BE83B8-4499-4288-87CE-6C1657D5A35C}"/>
              </a:ext>
            </a:extLst>
          </p:cNvPr>
          <p:cNvSpPr txBox="1"/>
          <p:nvPr/>
        </p:nvSpPr>
        <p:spPr>
          <a:xfrm>
            <a:off x="985450" y="2818797"/>
            <a:ext cx="128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 2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E1AEEE-3FF2-4FEA-A6CD-1E6F49AD4EB2}"/>
              </a:ext>
            </a:extLst>
          </p:cNvPr>
          <p:cNvSpPr/>
          <p:nvPr/>
        </p:nvSpPr>
        <p:spPr>
          <a:xfrm>
            <a:off x="1011802" y="312183"/>
            <a:ext cx="2769743" cy="369332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Training  for Multi Class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DC952C74-F2A6-4295-9BDA-E494DE8A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453206"/>
              </p:ext>
            </p:extLst>
          </p:nvPr>
        </p:nvGraphicFramePr>
        <p:xfrm>
          <a:off x="6916235" y="2414503"/>
          <a:ext cx="152965" cy="96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65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C7B4AC7-31E9-4E90-8098-BC60D1771DC6}"/>
              </a:ext>
            </a:extLst>
          </p:cNvPr>
          <p:cNvSpPr txBox="1"/>
          <p:nvPr/>
        </p:nvSpPr>
        <p:spPr>
          <a:xfrm>
            <a:off x="985232" y="4609258"/>
            <a:ext cx="128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 k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88E55B-C3E5-48B7-909D-0DEFEEE8FC41}"/>
              </a:ext>
            </a:extLst>
          </p:cNvPr>
          <p:cNvCxnSpPr>
            <a:cxnSpLocks/>
          </p:cNvCxnSpPr>
          <p:nvPr/>
        </p:nvCxnSpPr>
        <p:spPr>
          <a:xfrm>
            <a:off x="1372369" y="3377220"/>
            <a:ext cx="0" cy="101767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7F53C9B-4159-4DD6-B8B1-3E903C0B5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431" y="4080980"/>
            <a:ext cx="1059012" cy="1148664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FB6FF77-6FBF-42BF-8A8C-5067746542D0}"/>
              </a:ext>
            </a:extLst>
          </p:cNvPr>
          <p:cNvSpPr/>
          <p:nvPr/>
        </p:nvSpPr>
        <p:spPr>
          <a:xfrm>
            <a:off x="2002305" y="4228617"/>
            <a:ext cx="893263" cy="81384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BF56909-E850-441B-9D48-3C8BEB58A897}"/>
              </a:ext>
            </a:extLst>
          </p:cNvPr>
          <p:cNvCxnSpPr/>
          <p:nvPr/>
        </p:nvCxnSpPr>
        <p:spPr>
          <a:xfrm>
            <a:off x="3445332" y="4609258"/>
            <a:ext cx="968059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F5A4951-67A3-47CA-AD4C-3BE13B074252}"/>
              </a:ext>
            </a:extLst>
          </p:cNvPr>
          <p:cNvSpPr/>
          <p:nvPr/>
        </p:nvSpPr>
        <p:spPr>
          <a:xfrm>
            <a:off x="4772039" y="4080729"/>
            <a:ext cx="893263" cy="813845"/>
          </a:xfrm>
          <a:prstGeom prst="rect">
            <a:avLst/>
          </a:prstGeom>
          <a:pattFill prst="wdUpDiag">
            <a:fgClr>
              <a:schemeClr val="tx2">
                <a:lumMod val="1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C22C7BA-5953-4CF8-AC15-B5D6A68C7751}"/>
              </a:ext>
            </a:extLst>
          </p:cNvPr>
          <p:cNvCxnSpPr>
            <a:cxnSpLocks/>
          </p:cNvCxnSpPr>
          <p:nvPr/>
        </p:nvCxnSpPr>
        <p:spPr>
          <a:xfrm flipV="1">
            <a:off x="5978542" y="4594207"/>
            <a:ext cx="688230" cy="21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F537B7E3-C771-4B95-B614-8CF611B50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94215"/>
              </p:ext>
            </p:extLst>
          </p:nvPr>
        </p:nvGraphicFramePr>
        <p:xfrm>
          <a:off x="6922728" y="3914291"/>
          <a:ext cx="152965" cy="96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65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120788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2384" marR="2384" marT="1" marB="1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C6FF46-5B82-46F5-8E9D-E69968CCCAC5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7114158" y="4513137"/>
            <a:ext cx="2055156" cy="60483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rapezoid 85">
            <a:extLst>
              <a:ext uri="{FF2B5EF4-FFF2-40B4-BE49-F238E27FC236}">
                <a16:creationId xmlns:a16="http://schemas.microsoft.com/office/drawing/2014/main" id="{208925D0-03D6-43DF-A00D-0C607BA458B3}"/>
              </a:ext>
            </a:extLst>
          </p:cNvPr>
          <p:cNvSpPr/>
          <p:nvPr/>
        </p:nvSpPr>
        <p:spPr>
          <a:xfrm rot="5400000" flipH="1">
            <a:off x="8988659" y="2601543"/>
            <a:ext cx="1366170" cy="992090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</a:p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09F674-2180-4DDE-A193-DAB29ED23A85}"/>
              </a:ext>
            </a:extLst>
          </p:cNvPr>
          <p:cNvSpPr txBox="1"/>
          <p:nvPr/>
        </p:nvSpPr>
        <p:spPr>
          <a:xfrm>
            <a:off x="10947689" y="2635923"/>
            <a:ext cx="902526" cy="92333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 B or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Not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2CCE227-4B1D-4511-8AAC-8D57A8A5FD88}"/>
              </a:ext>
            </a:extLst>
          </p:cNvPr>
          <p:cNvCxnSpPr>
            <a:cxnSpLocks/>
            <a:stCxn id="86" idx="0"/>
            <a:endCxn id="87" idx="1"/>
          </p:cNvCxnSpPr>
          <p:nvPr/>
        </p:nvCxnSpPr>
        <p:spPr>
          <a:xfrm>
            <a:off x="10167789" y="3097588"/>
            <a:ext cx="779900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rapezoid 94">
            <a:extLst>
              <a:ext uri="{FF2B5EF4-FFF2-40B4-BE49-F238E27FC236}">
                <a16:creationId xmlns:a16="http://schemas.microsoft.com/office/drawing/2014/main" id="{22B124A3-905D-4963-ACE1-E39CA824F051}"/>
              </a:ext>
            </a:extLst>
          </p:cNvPr>
          <p:cNvSpPr/>
          <p:nvPr/>
        </p:nvSpPr>
        <p:spPr>
          <a:xfrm rot="5400000" flipH="1">
            <a:off x="8982273" y="4621926"/>
            <a:ext cx="1366171" cy="992089"/>
          </a:xfrm>
          <a:prstGeom prst="trapezoid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Classifier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6976F49-12E8-4D7C-8D4B-8EC5623F72B2}"/>
              </a:ext>
            </a:extLst>
          </p:cNvPr>
          <p:cNvSpPr txBox="1"/>
          <p:nvPr/>
        </p:nvSpPr>
        <p:spPr>
          <a:xfrm>
            <a:off x="10941303" y="4656305"/>
            <a:ext cx="902526" cy="92333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 K or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Not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A5C2D81-E8F9-4890-96FD-79185D466D1C}"/>
              </a:ext>
            </a:extLst>
          </p:cNvPr>
          <p:cNvCxnSpPr>
            <a:cxnSpLocks/>
            <a:stCxn id="95" idx="0"/>
            <a:endCxn id="96" idx="1"/>
          </p:cNvCxnSpPr>
          <p:nvPr/>
        </p:nvCxnSpPr>
        <p:spPr>
          <a:xfrm>
            <a:off x="10161403" y="5117970"/>
            <a:ext cx="779900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C1C16D1-F147-4F5D-9AB8-A4FDF89C212E}"/>
              </a:ext>
            </a:extLst>
          </p:cNvPr>
          <p:cNvCxnSpPr>
            <a:cxnSpLocks/>
          </p:cNvCxnSpPr>
          <p:nvPr/>
        </p:nvCxnSpPr>
        <p:spPr>
          <a:xfrm>
            <a:off x="3824624" y="3310948"/>
            <a:ext cx="0" cy="101767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DCBF90B-6DA8-4356-A7AB-3DAB11D66143}"/>
              </a:ext>
            </a:extLst>
          </p:cNvPr>
          <p:cNvCxnSpPr>
            <a:cxnSpLocks/>
          </p:cNvCxnSpPr>
          <p:nvPr/>
        </p:nvCxnSpPr>
        <p:spPr>
          <a:xfrm>
            <a:off x="6378479" y="3210943"/>
            <a:ext cx="0" cy="101767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14A788B-5C33-413C-B7CD-E7EB3358282F}"/>
              </a:ext>
            </a:extLst>
          </p:cNvPr>
          <p:cNvCxnSpPr>
            <a:cxnSpLocks/>
          </p:cNvCxnSpPr>
          <p:nvPr/>
        </p:nvCxnSpPr>
        <p:spPr>
          <a:xfrm>
            <a:off x="9763606" y="3826228"/>
            <a:ext cx="0" cy="50239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9D28D78-2238-4EB2-9906-2F9B7B9DFAD1}"/>
              </a:ext>
            </a:extLst>
          </p:cNvPr>
          <p:cNvCxnSpPr>
            <a:cxnSpLocks/>
          </p:cNvCxnSpPr>
          <p:nvPr/>
        </p:nvCxnSpPr>
        <p:spPr>
          <a:xfrm>
            <a:off x="11384587" y="3726223"/>
            <a:ext cx="0" cy="78691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24C9A0D-69C7-4B7A-A352-D9C38200F43D}"/>
              </a:ext>
            </a:extLst>
          </p:cNvPr>
          <p:cNvSpPr txBox="1"/>
          <p:nvPr/>
        </p:nvSpPr>
        <p:spPr>
          <a:xfrm>
            <a:off x="985232" y="5969866"/>
            <a:ext cx="211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 class Images input 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7" name="Left Brace 106">
            <a:extLst>
              <a:ext uri="{FF2B5EF4-FFF2-40B4-BE49-F238E27FC236}">
                <a16:creationId xmlns:a16="http://schemas.microsoft.com/office/drawing/2014/main" id="{7BCA97A3-A220-4E10-9927-44E2EEAB3CAF}"/>
              </a:ext>
            </a:extLst>
          </p:cNvPr>
          <p:cNvSpPr/>
          <p:nvPr/>
        </p:nvSpPr>
        <p:spPr>
          <a:xfrm rot="16200000">
            <a:off x="1789640" y="4598809"/>
            <a:ext cx="482713" cy="2203792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2DFD72A-6CE4-45EC-89BE-8DDB8B637FD0}"/>
              </a:ext>
            </a:extLst>
          </p:cNvPr>
          <p:cNvSpPr txBox="1"/>
          <p:nvPr/>
        </p:nvSpPr>
        <p:spPr>
          <a:xfrm>
            <a:off x="9161357" y="6364570"/>
            <a:ext cx="271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K # of SVM binary classifier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82A44506-60CA-48D2-94BA-70B8E3780937}"/>
              </a:ext>
            </a:extLst>
          </p:cNvPr>
          <p:cNvSpPr/>
          <p:nvPr/>
        </p:nvSpPr>
        <p:spPr>
          <a:xfrm rot="16200000">
            <a:off x="10227565" y="5073250"/>
            <a:ext cx="482713" cy="2203792"/>
          </a:xfrm>
          <a:prstGeom prst="leftBrace">
            <a:avLst>
              <a:gd name="adj1" fmla="val 8333"/>
              <a:gd name="adj2" fmla="val 49779"/>
            </a:avLst>
          </a:prstGeom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6F0FDF-DFA8-4088-84DF-57B843F435C6}"/>
              </a:ext>
            </a:extLst>
          </p:cNvPr>
          <p:cNvSpPr txBox="1">
            <a:spLocks/>
          </p:cNvSpPr>
          <p:nvPr/>
        </p:nvSpPr>
        <p:spPr>
          <a:xfrm>
            <a:off x="10744200" y="6604000"/>
            <a:ext cx="144779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Butterfly Learning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0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1" grpId="0"/>
      <p:bldP spid="22" grpId="0"/>
      <p:bldP spid="23" grpId="0"/>
      <p:bldP spid="24" grpId="0" animBg="1"/>
      <p:bldP spid="41" grpId="0"/>
      <p:bldP spid="55" grpId="0" animBg="1"/>
      <p:bldP spid="58" grpId="0" animBg="1"/>
      <p:bldP spid="86" grpId="0" animBg="1"/>
      <p:bldP spid="87" grpId="0" animBg="1"/>
      <p:bldP spid="95" grpId="0" animBg="1"/>
      <p:bldP spid="96" grpId="0" animBg="1"/>
      <p:bldP spid="106" grpId="0"/>
      <p:bldP spid="107" grpId="0" animBg="1"/>
      <p:bldP spid="111" grpId="0"/>
      <p:bldP spid="1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1490</TotalTime>
  <Words>2256</Words>
  <Application>Microsoft Office PowerPoint</Application>
  <PresentationFormat>Widescreen</PresentationFormat>
  <Paragraphs>745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Adarsh</dc:creator>
  <cp:lastModifiedBy>Aditya Adarsh</cp:lastModifiedBy>
  <cp:revision>88</cp:revision>
  <dcterms:created xsi:type="dcterms:W3CDTF">2020-09-07T02:11:07Z</dcterms:created>
  <dcterms:modified xsi:type="dcterms:W3CDTF">2023-04-15T17:09:39Z</dcterms:modified>
</cp:coreProperties>
</file>